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56" r:id="rId2"/>
    <p:sldId id="257" r:id="rId3"/>
    <p:sldId id="259" r:id="rId4"/>
    <p:sldId id="260" r:id="rId5"/>
    <p:sldId id="261" r:id="rId6"/>
    <p:sldId id="263" r:id="rId7"/>
    <p:sldId id="262" r:id="rId8"/>
    <p:sldId id="264" r:id="rId9"/>
    <p:sldId id="266" r:id="rId10"/>
    <p:sldId id="267" r:id="rId11"/>
    <p:sldId id="265" r:id="rId12"/>
    <p:sldId id="268" r:id="rId13"/>
    <p:sldId id="269" r:id="rId14"/>
    <p:sldId id="272" r:id="rId15"/>
    <p:sldId id="271" r:id="rId16"/>
    <p:sldId id="273" r:id="rId17"/>
    <p:sldId id="280" r:id="rId18"/>
    <p:sldId id="281" r:id="rId19"/>
    <p:sldId id="282" r:id="rId20"/>
    <p:sldId id="283" r:id="rId21"/>
    <p:sldId id="284" r:id="rId22"/>
    <p:sldId id="285" r:id="rId23"/>
    <p:sldId id="286" r:id="rId24"/>
    <p:sldId id="287" r:id="rId25"/>
    <p:sldId id="288" r:id="rId26"/>
    <p:sldId id="290" r:id="rId27"/>
    <p:sldId id="293" r:id="rId28"/>
    <p:sldId id="294" r:id="rId29"/>
    <p:sldId id="295" r:id="rId30"/>
    <p:sldId id="296" r:id="rId31"/>
    <p:sldId id="297" r:id="rId32"/>
    <p:sldId id="300" r:id="rId33"/>
    <p:sldId id="298" r:id="rId34"/>
    <p:sldId id="301" r:id="rId35"/>
    <p:sldId id="302" r:id="rId36"/>
    <p:sldId id="303" r:id="rId37"/>
    <p:sldId id="304" r:id="rId38"/>
    <p:sldId id="305" r:id="rId39"/>
    <p:sldId id="306" r:id="rId40"/>
    <p:sldId id="308" r:id="rId41"/>
    <p:sldId id="309" r:id="rId42"/>
    <p:sldId id="310" r:id="rId43"/>
    <p:sldId id="311" r:id="rId44"/>
    <p:sldId id="312" r:id="rId45"/>
    <p:sldId id="313" r:id="rId46"/>
    <p:sldId id="314" r:id="rId47"/>
    <p:sldId id="315" r:id="rId48"/>
    <p:sldId id="316"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83D"/>
    <a:srgbClr val="C00000"/>
    <a:srgbClr val="7F7F7F"/>
    <a:srgbClr val="00B050"/>
    <a:srgbClr val="E9EBF5"/>
    <a:srgbClr val="CFD5EA"/>
    <a:srgbClr val="4472C4"/>
    <a:srgbClr val="556359"/>
    <a:srgbClr val="EC7955"/>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58" autoAdjust="0"/>
    <p:restoredTop sz="87241" autoAdjust="0"/>
  </p:normalViewPr>
  <p:slideViewPr>
    <p:cSldViewPr snapToGrid="0">
      <p:cViewPr varScale="1">
        <p:scale>
          <a:sx n="142" d="100"/>
          <a:sy n="142" d="100"/>
        </p:scale>
        <p:origin x="46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4ECE1-1BE3-40A0-AE42-2FF78F63DBFC}"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C80BF-959B-4E7D-9BCD-8CEC17FA077A}" type="slidenum">
              <a:rPr lang="en-US" smtClean="0"/>
              <a:t>‹#›</a:t>
            </a:fld>
            <a:endParaRPr lang="en-US"/>
          </a:p>
        </p:txBody>
      </p:sp>
    </p:spTree>
    <p:extLst>
      <p:ext uri="{BB962C8B-B14F-4D97-AF65-F5344CB8AC3E}">
        <p14:creationId xmlns:p14="http://schemas.microsoft.com/office/powerpoint/2010/main" val="4047596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a:t>
            </a:fld>
            <a:endParaRPr lang="en-US"/>
          </a:p>
        </p:txBody>
      </p:sp>
    </p:spTree>
    <p:extLst>
      <p:ext uri="{BB962C8B-B14F-4D97-AF65-F5344CB8AC3E}">
        <p14:creationId xmlns:p14="http://schemas.microsoft.com/office/powerpoint/2010/main" val="3145897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10</a:t>
            </a:fld>
            <a:endParaRPr lang="en-US"/>
          </a:p>
        </p:txBody>
      </p:sp>
    </p:spTree>
    <p:extLst>
      <p:ext uri="{BB962C8B-B14F-4D97-AF65-F5344CB8AC3E}">
        <p14:creationId xmlns:p14="http://schemas.microsoft.com/office/powerpoint/2010/main" val="30523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11</a:t>
            </a:fld>
            <a:endParaRPr lang="en-US"/>
          </a:p>
        </p:txBody>
      </p:sp>
    </p:spTree>
    <p:extLst>
      <p:ext uri="{BB962C8B-B14F-4D97-AF65-F5344CB8AC3E}">
        <p14:creationId xmlns:p14="http://schemas.microsoft.com/office/powerpoint/2010/main" val="2436284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12</a:t>
            </a:fld>
            <a:endParaRPr lang="en-US"/>
          </a:p>
        </p:txBody>
      </p:sp>
    </p:spTree>
    <p:extLst>
      <p:ext uri="{BB962C8B-B14F-4D97-AF65-F5344CB8AC3E}">
        <p14:creationId xmlns:p14="http://schemas.microsoft.com/office/powerpoint/2010/main" val="2157851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13</a:t>
            </a:fld>
            <a:endParaRPr lang="en-US"/>
          </a:p>
        </p:txBody>
      </p:sp>
    </p:spTree>
    <p:extLst>
      <p:ext uri="{BB962C8B-B14F-4D97-AF65-F5344CB8AC3E}">
        <p14:creationId xmlns:p14="http://schemas.microsoft.com/office/powerpoint/2010/main" val="201581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14</a:t>
            </a:fld>
            <a:endParaRPr lang="en-US"/>
          </a:p>
        </p:txBody>
      </p:sp>
    </p:spTree>
    <p:extLst>
      <p:ext uri="{BB962C8B-B14F-4D97-AF65-F5344CB8AC3E}">
        <p14:creationId xmlns:p14="http://schemas.microsoft.com/office/powerpoint/2010/main" val="2915800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15</a:t>
            </a:fld>
            <a:endParaRPr lang="en-US"/>
          </a:p>
        </p:txBody>
      </p:sp>
    </p:spTree>
    <p:extLst>
      <p:ext uri="{BB962C8B-B14F-4D97-AF65-F5344CB8AC3E}">
        <p14:creationId xmlns:p14="http://schemas.microsoft.com/office/powerpoint/2010/main" val="79539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16</a:t>
            </a:fld>
            <a:endParaRPr lang="en-US"/>
          </a:p>
        </p:txBody>
      </p:sp>
    </p:spTree>
    <p:extLst>
      <p:ext uri="{BB962C8B-B14F-4D97-AF65-F5344CB8AC3E}">
        <p14:creationId xmlns:p14="http://schemas.microsoft.com/office/powerpoint/2010/main" val="2919580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17</a:t>
            </a:fld>
            <a:endParaRPr lang="en-US"/>
          </a:p>
        </p:txBody>
      </p:sp>
    </p:spTree>
    <p:extLst>
      <p:ext uri="{BB962C8B-B14F-4D97-AF65-F5344CB8AC3E}">
        <p14:creationId xmlns:p14="http://schemas.microsoft.com/office/powerpoint/2010/main" val="3773957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18</a:t>
            </a:fld>
            <a:endParaRPr lang="en-US"/>
          </a:p>
        </p:txBody>
      </p:sp>
    </p:spTree>
    <p:extLst>
      <p:ext uri="{BB962C8B-B14F-4D97-AF65-F5344CB8AC3E}">
        <p14:creationId xmlns:p14="http://schemas.microsoft.com/office/powerpoint/2010/main" val="181962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19</a:t>
            </a:fld>
            <a:endParaRPr lang="en-US"/>
          </a:p>
        </p:txBody>
      </p:sp>
    </p:spTree>
    <p:extLst>
      <p:ext uri="{BB962C8B-B14F-4D97-AF65-F5344CB8AC3E}">
        <p14:creationId xmlns:p14="http://schemas.microsoft.com/office/powerpoint/2010/main" val="3865734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a:t>
            </a:fld>
            <a:endParaRPr lang="en-US"/>
          </a:p>
        </p:txBody>
      </p:sp>
    </p:spTree>
    <p:extLst>
      <p:ext uri="{BB962C8B-B14F-4D97-AF65-F5344CB8AC3E}">
        <p14:creationId xmlns:p14="http://schemas.microsoft.com/office/powerpoint/2010/main" val="4175028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20</a:t>
            </a:fld>
            <a:endParaRPr lang="en-US"/>
          </a:p>
        </p:txBody>
      </p:sp>
    </p:spTree>
    <p:extLst>
      <p:ext uri="{BB962C8B-B14F-4D97-AF65-F5344CB8AC3E}">
        <p14:creationId xmlns:p14="http://schemas.microsoft.com/office/powerpoint/2010/main" val="2952983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21</a:t>
            </a:fld>
            <a:endParaRPr lang="en-US"/>
          </a:p>
        </p:txBody>
      </p:sp>
    </p:spTree>
    <p:extLst>
      <p:ext uri="{BB962C8B-B14F-4D97-AF65-F5344CB8AC3E}">
        <p14:creationId xmlns:p14="http://schemas.microsoft.com/office/powerpoint/2010/main" val="4045968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22</a:t>
            </a:fld>
            <a:endParaRPr lang="en-US"/>
          </a:p>
        </p:txBody>
      </p:sp>
    </p:spTree>
    <p:extLst>
      <p:ext uri="{BB962C8B-B14F-4D97-AF65-F5344CB8AC3E}">
        <p14:creationId xmlns:p14="http://schemas.microsoft.com/office/powerpoint/2010/main" val="2224277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23</a:t>
            </a:fld>
            <a:endParaRPr lang="en-US"/>
          </a:p>
        </p:txBody>
      </p:sp>
    </p:spTree>
    <p:extLst>
      <p:ext uri="{BB962C8B-B14F-4D97-AF65-F5344CB8AC3E}">
        <p14:creationId xmlns:p14="http://schemas.microsoft.com/office/powerpoint/2010/main" val="780433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24</a:t>
            </a:fld>
            <a:endParaRPr lang="en-US"/>
          </a:p>
        </p:txBody>
      </p:sp>
    </p:spTree>
    <p:extLst>
      <p:ext uri="{BB962C8B-B14F-4D97-AF65-F5344CB8AC3E}">
        <p14:creationId xmlns:p14="http://schemas.microsoft.com/office/powerpoint/2010/main" val="1491993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25</a:t>
            </a:fld>
            <a:endParaRPr lang="en-US"/>
          </a:p>
        </p:txBody>
      </p:sp>
    </p:spTree>
    <p:extLst>
      <p:ext uri="{BB962C8B-B14F-4D97-AF65-F5344CB8AC3E}">
        <p14:creationId xmlns:p14="http://schemas.microsoft.com/office/powerpoint/2010/main" val="3044340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26</a:t>
            </a:fld>
            <a:endParaRPr lang="en-US"/>
          </a:p>
        </p:txBody>
      </p:sp>
    </p:spTree>
    <p:extLst>
      <p:ext uri="{BB962C8B-B14F-4D97-AF65-F5344CB8AC3E}">
        <p14:creationId xmlns:p14="http://schemas.microsoft.com/office/powerpoint/2010/main" val="3317327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27</a:t>
            </a:fld>
            <a:endParaRPr lang="en-US"/>
          </a:p>
        </p:txBody>
      </p:sp>
    </p:spTree>
    <p:extLst>
      <p:ext uri="{BB962C8B-B14F-4D97-AF65-F5344CB8AC3E}">
        <p14:creationId xmlns:p14="http://schemas.microsoft.com/office/powerpoint/2010/main" val="115651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28</a:t>
            </a:fld>
            <a:endParaRPr lang="en-US"/>
          </a:p>
        </p:txBody>
      </p:sp>
    </p:spTree>
    <p:extLst>
      <p:ext uri="{BB962C8B-B14F-4D97-AF65-F5344CB8AC3E}">
        <p14:creationId xmlns:p14="http://schemas.microsoft.com/office/powerpoint/2010/main" val="1516656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29</a:t>
            </a:fld>
            <a:endParaRPr lang="en-US"/>
          </a:p>
        </p:txBody>
      </p:sp>
    </p:spTree>
    <p:extLst>
      <p:ext uri="{BB962C8B-B14F-4D97-AF65-F5344CB8AC3E}">
        <p14:creationId xmlns:p14="http://schemas.microsoft.com/office/powerpoint/2010/main" val="487981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a:t>
            </a:fld>
            <a:endParaRPr lang="en-US"/>
          </a:p>
        </p:txBody>
      </p:sp>
    </p:spTree>
    <p:extLst>
      <p:ext uri="{BB962C8B-B14F-4D97-AF65-F5344CB8AC3E}">
        <p14:creationId xmlns:p14="http://schemas.microsoft.com/office/powerpoint/2010/main" val="1821532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30</a:t>
            </a:fld>
            <a:endParaRPr lang="en-US"/>
          </a:p>
        </p:txBody>
      </p:sp>
    </p:spTree>
    <p:extLst>
      <p:ext uri="{BB962C8B-B14F-4D97-AF65-F5344CB8AC3E}">
        <p14:creationId xmlns:p14="http://schemas.microsoft.com/office/powerpoint/2010/main" val="3434050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31</a:t>
            </a:fld>
            <a:endParaRPr lang="en-US"/>
          </a:p>
        </p:txBody>
      </p:sp>
    </p:spTree>
    <p:extLst>
      <p:ext uri="{BB962C8B-B14F-4D97-AF65-F5344CB8AC3E}">
        <p14:creationId xmlns:p14="http://schemas.microsoft.com/office/powerpoint/2010/main" val="3550304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32</a:t>
            </a:fld>
            <a:endParaRPr lang="en-US"/>
          </a:p>
        </p:txBody>
      </p:sp>
    </p:spTree>
    <p:extLst>
      <p:ext uri="{BB962C8B-B14F-4D97-AF65-F5344CB8AC3E}">
        <p14:creationId xmlns:p14="http://schemas.microsoft.com/office/powerpoint/2010/main" val="2085343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33</a:t>
            </a:fld>
            <a:endParaRPr lang="en-US"/>
          </a:p>
        </p:txBody>
      </p:sp>
    </p:spTree>
    <p:extLst>
      <p:ext uri="{BB962C8B-B14F-4D97-AF65-F5344CB8AC3E}">
        <p14:creationId xmlns:p14="http://schemas.microsoft.com/office/powerpoint/2010/main" val="258646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34</a:t>
            </a:fld>
            <a:endParaRPr lang="en-US"/>
          </a:p>
        </p:txBody>
      </p:sp>
    </p:spTree>
    <p:extLst>
      <p:ext uri="{BB962C8B-B14F-4D97-AF65-F5344CB8AC3E}">
        <p14:creationId xmlns:p14="http://schemas.microsoft.com/office/powerpoint/2010/main" val="2321207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35</a:t>
            </a:fld>
            <a:endParaRPr lang="en-US"/>
          </a:p>
        </p:txBody>
      </p:sp>
    </p:spTree>
    <p:extLst>
      <p:ext uri="{BB962C8B-B14F-4D97-AF65-F5344CB8AC3E}">
        <p14:creationId xmlns:p14="http://schemas.microsoft.com/office/powerpoint/2010/main" val="1077294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36</a:t>
            </a:fld>
            <a:endParaRPr lang="en-US"/>
          </a:p>
        </p:txBody>
      </p:sp>
    </p:spTree>
    <p:extLst>
      <p:ext uri="{BB962C8B-B14F-4D97-AF65-F5344CB8AC3E}">
        <p14:creationId xmlns:p14="http://schemas.microsoft.com/office/powerpoint/2010/main" val="674979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37</a:t>
            </a:fld>
            <a:endParaRPr lang="en-US"/>
          </a:p>
        </p:txBody>
      </p:sp>
    </p:spTree>
    <p:extLst>
      <p:ext uri="{BB962C8B-B14F-4D97-AF65-F5344CB8AC3E}">
        <p14:creationId xmlns:p14="http://schemas.microsoft.com/office/powerpoint/2010/main" val="771787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38</a:t>
            </a:fld>
            <a:endParaRPr lang="en-US"/>
          </a:p>
        </p:txBody>
      </p:sp>
    </p:spTree>
    <p:extLst>
      <p:ext uri="{BB962C8B-B14F-4D97-AF65-F5344CB8AC3E}">
        <p14:creationId xmlns:p14="http://schemas.microsoft.com/office/powerpoint/2010/main" val="2359879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39</a:t>
            </a:fld>
            <a:endParaRPr lang="en-US"/>
          </a:p>
        </p:txBody>
      </p:sp>
    </p:spTree>
    <p:extLst>
      <p:ext uri="{BB962C8B-B14F-4D97-AF65-F5344CB8AC3E}">
        <p14:creationId xmlns:p14="http://schemas.microsoft.com/office/powerpoint/2010/main" val="1195938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a:t>
            </a:fld>
            <a:endParaRPr lang="en-US"/>
          </a:p>
        </p:txBody>
      </p:sp>
    </p:spTree>
    <p:extLst>
      <p:ext uri="{BB962C8B-B14F-4D97-AF65-F5344CB8AC3E}">
        <p14:creationId xmlns:p14="http://schemas.microsoft.com/office/powerpoint/2010/main" val="2409490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40</a:t>
            </a:fld>
            <a:endParaRPr lang="en-US"/>
          </a:p>
        </p:txBody>
      </p:sp>
    </p:spTree>
    <p:extLst>
      <p:ext uri="{BB962C8B-B14F-4D97-AF65-F5344CB8AC3E}">
        <p14:creationId xmlns:p14="http://schemas.microsoft.com/office/powerpoint/2010/main" val="1497384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41</a:t>
            </a:fld>
            <a:endParaRPr lang="en-US"/>
          </a:p>
        </p:txBody>
      </p:sp>
    </p:spTree>
    <p:extLst>
      <p:ext uri="{BB962C8B-B14F-4D97-AF65-F5344CB8AC3E}">
        <p14:creationId xmlns:p14="http://schemas.microsoft.com/office/powerpoint/2010/main" val="3073652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42</a:t>
            </a:fld>
            <a:endParaRPr lang="en-US"/>
          </a:p>
        </p:txBody>
      </p:sp>
    </p:spTree>
    <p:extLst>
      <p:ext uri="{BB962C8B-B14F-4D97-AF65-F5344CB8AC3E}">
        <p14:creationId xmlns:p14="http://schemas.microsoft.com/office/powerpoint/2010/main" val="1948848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43</a:t>
            </a:fld>
            <a:endParaRPr lang="en-US"/>
          </a:p>
        </p:txBody>
      </p:sp>
    </p:spTree>
    <p:extLst>
      <p:ext uri="{BB962C8B-B14F-4D97-AF65-F5344CB8AC3E}">
        <p14:creationId xmlns:p14="http://schemas.microsoft.com/office/powerpoint/2010/main" val="633875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44</a:t>
            </a:fld>
            <a:endParaRPr lang="en-US"/>
          </a:p>
        </p:txBody>
      </p:sp>
    </p:spTree>
    <p:extLst>
      <p:ext uri="{BB962C8B-B14F-4D97-AF65-F5344CB8AC3E}">
        <p14:creationId xmlns:p14="http://schemas.microsoft.com/office/powerpoint/2010/main" val="30476506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45</a:t>
            </a:fld>
            <a:endParaRPr lang="en-US"/>
          </a:p>
        </p:txBody>
      </p:sp>
    </p:spTree>
    <p:extLst>
      <p:ext uri="{BB962C8B-B14F-4D97-AF65-F5344CB8AC3E}">
        <p14:creationId xmlns:p14="http://schemas.microsoft.com/office/powerpoint/2010/main" val="4142679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46</a:t>
            </a:fld>
            <a:endParaRPr lang="en-US"/>
          </a:p>
        </p:txBody>
      </p:sp>
    </p:spTree>
    <p:extLst>
      <p:ext uri="{BB962C8B-B14F-4D97-AF65-F5344CB8AC3E}">
        <p14:creationId xmlns:p14="http://schemas.microsoft.com/office/powerpoint/2010/main" val="3871176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47</a:t>
            </a:fld>
            <a:endParaRPr lang="en-US"/>
          </a:p>
        </p:txBody>
      </p:sp>
    </p:spTree>
    <p:extLst>
      <p:ext uri="{BB962C8B-B14F-4D97-AF65-F5344CB8AC3E}">
        <p14:creationId xmlns:p14="http://schemas.microsoft.com/office/powerpoint/2010/main" val="2268182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48</a:t>
            </a:fld>
            <a:endParaRPr lang="en-US"/>
          </a:p>
        </p:txBody>
      </p:sp>
    </p:spTree>
    <p:extLst>
      <p:ext uri="{BB962C8B-B14F-4D97-AF65-F5344CB8AC3E}">
        <p14:creationId xmlns:p14="http://schemas.microsoft.com/office/powerpoint/2010/main" val="3064164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5</a:t>
            </a:fld>
            <a:endParaRPr lang="en-US"/>
          </a:p>
        </p:txBody>
      </p:sp>
    </p:spTree>
    <p:extLst>
      <p:ext uri="{BB962C8B-B14F-4D97-AF65-F5344CB8AC3E}">
        <p14:creationId xmlns:p14="http://schemas.microsoft.com/office/powerpoint/2010/main" val="609707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6</a:t>
            </a:fld>
            <a:endParaRPr lang="en-US"/>
          </a:p>
        </p:txBody>
      </p:sp>
    </p:spTree>
    <p:extLst>
      <p:ext uri="{BB962C8B-B14F-4D97-AF65-F5344CB8AC3E}">
        <p14:creationId xmlns:p14="http://schemas.microsoft.com/office/powerpoint/2010/main" val="20605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7</a:t>
            </a:fld>
            <a:endParaRPr lang="en-US"/>
          </a:p>
        </p:txBody>
      </p:sp>
    </p:spTree>
    <p:extLst>
      <p:ext uri="{BB962C8B-B14F-4D97-AF65-F5344CB8AC3E}">
        <p14:creationId xmlns:p14="http://schemas.microsoft.com/office/powerpoint/2010/main" val="3669211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8</a:t>
            </a:fld>
            <a:endParaRPr lang="en-US"/>
          </a:p>
        </p:txBody>
      </p:sp>
    </p:spTree>
    <p:extLst>
      <p:ext uri="{BB962C8B-B14F-4D97-AF65-F5344CB8AC3E}">
        <p14:creationId xmlns:p14="http://schemas.microsoft.com/office/powerpoint/2010/main" val="2022228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C80BF-959B-4E7D-9BCD-8CEC17FA077A}" type="slidenum">
              <a:rPr lang="en-US" smtClean="0"/>
              <a:t>9</a:t>
            </a:fld>
            <a:endParaRPr lang="en-US"/>
          </a:p>
        </p:txBody>
      </p:sp>
    </p:spTree>
    <p:extLst>
      <p:ext uri="{BB962C8B-B14F-4D97-AF65-F5344CB8AC3E}">
        <p14:creationId xmlns:p14="http://schemas.microsoft.com/office/powerpoint/2010/main" val="26687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ED5A0-000F-48B1-9157-E6E8B68EE146}"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31074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4CEA26-D059-44A9-8482-93050E221606}"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1345300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F15437-D085-4BF7-81E4-05F491F9615F}"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1400876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42BD0-E370-43B3-9D70-C65BACFBE0A5}"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3039263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680F2B-C709-45CB-97F8-6D8BE72116FB}"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2336993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D29A82-8597-4484-8E7E-5B35FE8FADD3}" type="datetime1">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1248366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F05C7D-BE3E-4FA7-8553-606848CE4BE0}" type="datetime1">
              <a:rPr lang="en-US" smtClean="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3199865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053334-818F-46A6-97E0-3DA3FBF3628E}" type="datetime1">
              <a:rPr lang="en-US" smtClean="0"/>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91132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4D899-DE73-4983-9316-803E4F9C7768}" type="datetime1">
              <a:rPr lang="en-US" smtClean="0"/>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336681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9720A7E-DB7B-4E64-A3BB-35C07543EA97}" type="datetime1">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2548927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21B3ADA-34FA-4473-808E-F880A0C53F9B}" type="datetime1">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B16675-E9E9-42EE-AA81-D039C9576787}" type="slidenum">
              <a:rPr lang="en-US" smtClean="0"/>
              <a:t>‹#›</a:t>
            </a:fld>
            <a:endParaRPr lang="en-US"/>
          </a:p>
        </p:txBody>
      </p:sp>
    </p:spTree>
    <p:extLst>
      <p:ext uri="{BB962C8B-B14F-4D97-AF65-F5344CB8AC3E}">
        <p14:creationId xmlns:p14="http://schemas.microsoft.com/office/powerpoint/2010/main" val="85387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776D3BB-DF19-452D-8A5F-21448126DE85}" type="datetime1">
              <a:rPr lang="en-US" smtClean="0"/>
              <a:t>12/18/2023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6B16675-E9E9-42EE-AA81-D039C9576787}" type="slidenum">
              <a:rPr lang="en-US" smtClean="0"/>
              <a:t>‹#›</a:t>
            </a:fld>
            <a:endParaRPr lang="en-US"/>
          </a:p>
        </p:txBody>
      </p:sp>
    </p:spTree>
    <p:extLst>
      <p:ext uri="{BB962C8B-B14F-4D97-AF65-F5344CB8AC3E}">
        <p14:creationId xmlns:p14="http://schemas.microsoft.com/office/powerpoint/2010/main" val="19554760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gif"/><Relationship Id="rId4" Type="http://schemas.openxmlformats.org/officeDocument/2006/relationships/slide" Target="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slide" Target="sl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slide" Target="slide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gif"/><Relationship Id="rId4" Type="http://schemas.openxmlformats.org/officeDocument/2006/relationships/slide" Target="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slide" Target="slide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 Target="slide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slide" Target="slide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 Target="slide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slide" Target="slide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 Target="slide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slide" Target="slide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slide" Target="slide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80.png"/><Relationship Id="rId5" Type="http://schemas.openxmlformats.org/officeDocument/2006/relationships/image" Target="../media/image240.png"/><Relationship Id="rId4" Type="http://schemas.openxmlformats.org/officeDocument/2006/relationships/slide" Target="sl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40.png"/><Relationship Id="rId4" Type="http://schemas.openxmlformats.org/officeDocument/2006/relationships/slide" Target="slide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40.png"/><Relationship Id="rId4" Type="http://schemas.openxmlformats.org/officeDocument/2006/relationships/slide" Target="sl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240.png"/><Relationship Id="rId4" Type="http://schemas.openxmlformats.org/officeDocument/2006/relationships/slide" Target="slide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slide" Target="slide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slide" Target="slide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slide" Target="slide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1253257" y="2978644"/>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Topic 11</a:t>
            </a:r>
          </a:p>
        </p:txBody>
      </p:sp>
      <p:sp>
        <p:nvSpPr>
          <p:cNvPr id="40" name="Date Placeholder 39">
            <a:extLst>
              <a:ext uri="{FF2B5EF4-FFF2-40B4-BE49-F238E27FC236}">
                <a16:creationId xmlns:a16="http://schemas.microsoft.com/office/drawing/2014/main" id="{4CF550BE-4EAB-1681-7489-26F645F049AD}"/>
              </a:ext>
            </a:extLst>
          </p:cNvPr>
          <p:cNvSpPr>
            <a:spLocks noGrp="1"/>
          </p:cNvSpPr>
          <p:nvPr>
            <p:ph type="dt" sz="half" idx="10"/>
          </p:nvPr>
        </p:nvSpPr>
        <p:spPr>
          <a:xfrm>
            <a:off x="6944256" y="4743731"/>
            <a:ext cx="2057400" cy="273844"/>
          </a:xfrm>
        </p:spPr>
        <p:txBody>
          <a:bodyPr/>
          <a:lstStyle/>
          <a:p>
            <a:pPr algn="r"/>
            <a:fld id="{52DE50BA-814C-4C7E-838D-7EA454909E20}" type="datetime1">
              <a:rPr lang="en-US" sz="1000" smtClean="0">
                <a:solidFill>
                  <a:schemeClr val="bg1"/>
                </a:solidFill>
                <a:latin typeface="Times New Roman" panose="02020603050405020304" pitchFamily="18" charset="0"/>
                <a:cs typeface="Times New Roman" panose="02020603050405020304" pitchFamily="18" charset="0"/>
              </a:rPr>
              <a:pPr algn="r"/>
              <a:t>12/18/2023</a:t>
            </a:fld>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76C730BE-6793-EE62-F1F1-A342545440A2}"/>
              </a:ext>
            </a:extLst>
          </p:cNvPr>
          <p:cNvSpPr txBox="1"/>
          <p:nvPr/>
        </p:nvSpPr>
        <p:spPr>
          <a:xfrm>
            <a:off x="1257346" y="1126968"/>
            <a:ext cx="4800048" cy="1938992"/>
          </a:xfrm>
          <a:prstGeom prst="rect">
            <a:avLst/>
          </a:prstGeom>
          <a:noFill/>
        </p:spPr>
        <p:txBody>
          <a:bodyPr wrap="square">
            <a:spAutoFit/>
          </a:bodyPr>
          <a:lstStyle/>
          <a:p>
            <a:r>
              <a:rPr lang="en-US" sz="4000" b="0" i="0" dirty="0">
                <a:solidFill>
                  <a:schemeClr val="bg1">
                    <a:lumMod val="85000"/>
                  </a:schemeClr>
                </a:solidFill>
                <a:effectLst/>
                <a:latin typeface="Oswald SemiBold" pitchFamily="2" charset="0"/>
              </a:rPr>
              <a:t>Trees, Forests, Bagging</a:t>
            </a:r>
            <a:endParaRPr lang="en-US" sz="4000" dirty="0">
              <a:solidFill>
                <a:schemeClr val="bg1">
                  <a:lumMod val="85000"/>
                </a:schemeClr>
              </a:solidFill>
              <a:latin typeface="Oswald SemiBold" pitchFamily="2" charset="0"/>
            </a:endParaRPr>
          </a:p>
          <a:p>
            <a:r>
              <a:rPr lang="en-US" sz="4000" b="0" i="0" dirty="0">
                <a:solidFill>
                  <a:schemeClr val="bg1">
                    <a:lumMod val="85000"/>
                  </a:schemeClr>
                </a:solidFill>
                <a:effectLst/>
                <a:latin typeface="Oswald SemiBold" pitchFamily="2" charset="0"/>
              </a:rPr>
              <a:t>and Boosting</a:t>
            </a:r>
            <a:endParaRPr lang="en-US" sz="4000" dirty="0">
              <a:solidFill>
                <a:schemeClr val="bg1">
                  <a:lumMod val="85000"/>
                </a:schemeClr>
              </a:solidFill>
              <a:latin typeface="Oswald SemiBold" pitchFamily="2" charset="0"/>
            </a:endParaRPr>
          </a:p>
        </p:txBody>
      </p:sp>
      <p:pic>
        <p:nvPicPr>
          <p:cNvPr id="42" name="Picture 16" descr="miraclebanks (Miracle) · GitHub">
            <a:extLst>
              <a:ext uri="{FF2B5EF4-FFF2-40B4-BE49-F238E27FC236}">
                <a16:creationId xmlns:a16="http://schemas.microsoft.com/office/drawing/2014/main" id="{527DAD47-39E3-607D-F527-AF5E6068C621}"/>
              </a:ext>
            </a:extLst>
          </p:cNvPr>
          <p:cNvPicPr>
            <a:picLocks noChangeAspect="1" noChangeArrowheads="1"/>
          </p:cNvPicPr>
          <p:nvPr/>
        </p:nvPicPr>
        <p:blipFill>
          <a:blip r:embed="rId5">
            <a:clrChange>
              <a:clrFrom>
                <a:srgbClr val="69B7E2"/>
              </a:clrFrom>
              <a:clrTo>
                <a:srgbClr val="69B7E2">
                  <a:alpha val="0"/>
                </a:srgbClr>
              </a:clrTo>
            </a:clrChange>
            <a:extLst>
              <a:ext uri="{28A0092B-C50C-407E-A947-70E740481C1C}">
                <a14:useLocalDpi xmlns:a14="http://schemas.microsoft.com/office/drawing/2010/main" val="0"/>
              </a:ext>
            </a:extLst>
          </a:blip>
          <a:srcRect/>
          <a:stretch>
            <a:fillRect/>
          </a:stretch>
        </p:blipFill>
        <p:spPr bwMode="auto">
          <a:xfrm>
            <a:off x="4281393" y="924355"/>
            <a:ext cx="4281963" cy="321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580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E42183D-E792-CF9B-C0F6-FEA8E71162C6}"/>
                  </a:ext>
                </a:extLst>
              </p:cNvPr>
              <p:cNvSpPr txBox="1"/>
              <p:nvPr/>
            </p:nvSpPr>
            <p:spPr>
              <a:xfrm>
                <a:off x="3320011" y="2120474"/>
                <a:ext cx="2773707" cy="369332"/>
              </a:xfrm>
              <a:prstGeom prst="rect">
                <a:avLst/>
              </a:prstGeom>
              <a:noFill/>
            </p:spPr>
            <p:txBody>
              <a:bodyPr wrap="square">
                <a:spAutoFit/>
              </a:bodyPr>
              <a:lstStyle/>
              <a:p>
                <a14:m>
                  <m:oMath xmlns:m="http://schemas.openxmlformats.org/officeDocument/2006/math">
                    <m:r>
                      <a:rPr lang="en-US" i="1" smtClean="0">
                        <a:solidFill>
                          <a:schemeClr val="accent6">
                            <a:lumMod val="60000"/>
                            <a:lumOff val="40000"/>
                          </a:schemeClr>
                        </a:solidFill>
                        <a:latin typeface="Cambria Math" panose="02040503050406030204" pitchFamily="18" charset="0"/>
                        <a:ea typeface="Cambria Math" panose="02040503050406030204" pitchFamily="18" charset="0"/>
                      </a:rPr>
                      <m:t>𝐼</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𝐺</m:t>
                    </m:r>
                    <m:d>
                      <m:dPr>
                        <m:ctrl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𝑇</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𝑎</m:t>
                        </m:r>
                      </m:e>
                    </m:d>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𝐻</m:t>
                    </m:r>
                    <m:d>
                      <m:dPr>
                        <m:ctrl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𝑇</m:t>
                        </m:r>
                      </m:e>
                    </m:d>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𝐻</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𝑇</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𝑎</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oMath>
                </a14:m>
                <a:r>
                  <a:rPr lang="en-US" dirty="0">
                    <a:solidFill>
                      <a:schemeClr val="accent6">
                        <a:lumMod val="60000"/>
                        <a:lumOff val="40000"/>
                      </a:schemeClr>
                    </a:solidFill>
                  </a:rPr>
                  <a:t>  </a:t>
                </a:r>
              </a:p>
            </p:txBody>
          </p:sp>
        </mc:Choice>
        <mc:Fallback xmlns="">
          <p:sp>
            <p:nvSpPr>
              <p:cNvPr id="3" name="TextBox 2">
                <a:extLst>
                  <a:ext uri="{FF2B5EF4-FFF2-40B4-BE49-F238E27FC236}">
                    <a16:creationId xmlns:a16="http://schemas.microsoft.com/office/drawing/2014/main" id="{AE42183D-E792-CF9B-C0F6-FEA8E71162C6}"/>
                  </a:ext>
                </a:extLst>
              </p:cNvPr>
              <p:cNvSpPr txBox="1">
                <a:spLocks noRot="1" noChangeAspect="1" noMove="1" noResize="1" noEditPoints="1" noAdjustHandles="1" noChangeArrowheads="1" noChangeShapeType="1" noTextEdit="1"/>
              </p:cNvSpPr>
              <p:nvPr/>
            </p:nvSpPr>
            <p:spPr>
              <a:xfrm>
                <a:off x="3320011" y="2120474"/>
                <a:ext cx="2773707" cy="369332"/>
              </a:xfrm>
              <a:prstGeom prst="rect">
                <a:avLst/>
              </a:prstGeom>
              <a:blipFill>
                <a:blip r:embed="rId5"/>
                <a:stretch>
                  <a:fillRect r="-220" b="-1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BA42F01-9060-CE7C-CA44-277D44EB8EAD}"/>
              </a:ext>
            </a:extLst>
          </p:cNvPr>
          <p:cNvSpPr txBox="1"/>
          <p:nvPr/>
        </p:nvSpPr>
        <p:spPr>
          <a:xfrm>
            <a:off x="1056765" y="1686110"/>
            <a:ext cx="6582993" cy="292388"/>
          </a:xfrm>
          <a:prstGeom prst="rect">
            <a:avLst/>
          </a:prstGeom>
          <a:noFill/>
        </p:spPr>
        <p:txBody>
          <a:bodyPr wrap="square">
            <a:spAutoFit/>
          </a:bodyPr>
          <a:lstStyle/>
          <a:p>
            <a:pPr marL="285750" indent="-285750">
              <a:buFont typeface="Arial" panose="020B0604020202020204" pitchFamily="34" charset="0"/>
              <a:buChar char="•"/>
            </a:pPr>
            <a:r>
              <a:rPr lang="en-US" sz="1300" dirty="0">
                <a:solidFill>
                  <a:schemeClr val="bg1"/>
                </a:solidFill>
                <a:latin typeface="SVN-Calling Code" panose="020B0509020202020204" pitchFamily="49" charset="0"/>
              </a:rPr>
              <a:t>Information Gain will be: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B20A6E-474A-AD5C-2E19-A85EA45AC4B5}"/>
                  </a:ext>
                </a:extLst>
              </p:cNvPr>
              <p:cNvSpPr txBox="1"/>
              <p:nvPr/>
            </p:nvSpPr>
            <p:spPr>
              <a:xfrm>
                <a:off x="1056764" y="2748733"/>
                <a:ext cx="6404485" cy="708656"/>
              </a:xfrm>
              <a:prstGeom prst="rect">
                <a:avLst/>
              </a:prstGeom>
              <a:noFill/>
            </p:spPr>
            <p:txBody>
              <a:bodyPr wrap="square">
                <a:spAutoFit/>
              </a:bodyPr>
              <a:lstStyle/>
              <a:p>
                <a:pPr marL="285750" indent="-285750" algn="l">
                  <a:buFont typeface="Arial" panose="020B0604020202020204" pitchFamily="34" charset="0"/>
                  <a:buChar char="•"/>
                </a:pPr>
                <a:r>
                  <a:rPr lang="en-US" sz="1300" b="0" i="0" dirty="0">
                    <a:solidFill>
                      <a:schemeClr val="bg1"/>
                    </a:solidFill>
                    <a:effectLst/>
                    <a:latin typeface="SVN-Calling Code" panose="020B0509020202020204" pitchFamily="49" charset="0"/>
                  </a:rPr>
                  <a:t>Where:</a:t>
                </a:r>
              </a:p>
              <a:p>
                <a:pPr lvl="1">
                  <a:buClr>
                    <a:schemeClr val="bg1"/>
                  </a:buClr>
                </a:pPr>
                <a:r>
                  <a:rPr lang="en-US" sz="1300" i="1" dirty="0">
                    <a:solidFill>
                      <a:schemeClr val="accent6">
                        <a:lumMod val="60000"/>
                        <a:lumOff val="40000"/>
                      </a:schemeClr>
                    </a:solidFill>
                    <a:latin typeface="Cambria Math" panose="02040503050406030204" pitchFamily="18" charset="0"/>
                    <a:ea typeface="Cambria Math" panose="02040503050406030204" pitchFamily="18" charset="0"/>
                  </a:rPr>
                  <a:t> </a:t>
                </a:r>
                <a14:m>
                  <m:oMath xmlns:m="http://schemas.openxmlformats.org/officeDocument/2006/math">
                    <m:r>
                      <a:rPr lang="en-US" sz="1400" i="1">
                        <a:solidFill>
                          <a:schemeClr val="accent6">
                            <a:lumMod val="60000"/>
                            <a:lumOff val="40000"/>
                          </a:schemeClr>
                        </a:solidFill>
                        <a:latin typeface="Cambria Math" panose="02040503050406030204" pitchFamily="18" charset="0"/>
                        <a:ea typeface="Cambria Math" panose="02040503050406030204" pitchFamily="18" charset="0"/>
                      </a:rPr>
                      <m:t>𝐻</m:t>
                    </m:r>
                    <m:r>
                      <a:rPr lang="en-US" sz="1400" i="1">
                        <a:solidFill>
                          <a:schemeClr val="accent6">
                            <a:lumMod val="60000"/>
                            <a:lumOff val="40000"/>
                          </a:schemeClr>
                        </a:solidFill>
                        <a:latin typeface="Cambria Math" panose="02040503050406030204" pitchFamily="18" charset="0"/>
                        <a:ea typeface="Cambria Math" panose="02040503050406030204" pitchFamily="18" charset="0"/>
                      </a:rPr>
                      <m:t>(</m:t>
                    </m:r>
                    <m:r>
                      <a:rPr lang="en-US" sz="1400" i="1">
                        <a:solidFill>
                          <a:schemeClr val="accent6">
                            <a:lumMod val="60000"/>
                            <a:lumOff val="40000"/>
                          </a:schemeClr>
                        </a:solidFill>
                        <a:latin typeface="Cambria Math" panose="02040503050406030204" pitchFamily="18" charset="0"/>
                        <a:ea typeface="Cambria Math" panose="02040503050406030204" pitchFamily="18" charset="0"/>
                      </a:rPr>
                      <m:t>𝑇</m:t>
                    </m:r>
                    <m:r>
                      <a:rPr lang="en-US" sz="1400" i="1">
                        <a:solidFill>
                          <a:schemeClr val="accent6">
                            <a:lumMod val="60000"/>
                            <a:lumOff val="40000"/>
                          </a:schemeClr>
                        </a:solidFill>
                        <a:latin typeface="Cambria Math" panose="02040503050406030204" pitchFamily="18" charset="0"/>
                        <a:ea typeface="Cambria Math" panose="02040503050406030204" pitchFamily="18" charset="0"/>
                      </a:rPr>
                      <m:t>|</m:t>
                    </m:r>
                    <m:r>
                      <a:rPr lang="en-US" sz="1400" i="1">
                        <a:solidFill>
                          <a:schemeClr val="accent6">
                            <a:lumMod val="60000"/>
                            <a:lumOff val="40000"/>
                          </a:schemeClr>
                        </a:solidFill>
                        <a:latin typeface="Cambria Math" panose="02040503050406030204" pitchFamily="18" charset="0"/>
                        <a:ea typeface="Cambria Math" panose="02040503050406030204" pitchFamily="18" charset="0"/>
                      </a:rPr>
                      <m:t>𝑎</m:t>
                    </m:r>
                    <m:r>
                      <a:rPr lang="en-US" sz="1400" i="1">
                        <a:solidFill>
                          <a:schemeClr val="accent6">
                            <a:lumMod val="60000"/>
                            <a:lumOff val="40000"/>
                          </a:schemeClr>
                        </a:solidFill>
                        <a:latin typeface="Cambria Math" panose="02040503050406030204" pitchFamily="18" charset="0"/>
                        <a:ea typeface="Cambria Math" panose="02040503050406030204" pitchFamily="18" charset="0"/>
                      </a:rPr>
                      <m:t>)</m:t>
                    </m:r>
                  </m:oMath>
                </a14:m>
                <a:r>
                  <a:rPr lang="en-US" sz="1400" dirty="0">
                    <a:solidFill>
                      <a:schemeClr val="accent6">
                        <a:lumMod val="60000"/>
                        <a:lumOff val="40000"/>
                      </a:schemeClr>
                    </a:solidFill>
                  </a:rPr>
                  <a:t> </a:t>
                </a:r>
                <a:r>
                  <a:rPr lang="en-US" sz="1300" dirty="0">
                    <a:solidFill>
                      <a:schemeClr val="bg1"/>
                    </a:solidFill>
                    <a:latin typeface="Cambria Math" panose="02040503050406030204" pitchFamily="18" charset="0"/>
                    <a:ea typeface="Cambria Math" panose="02040503050406030204" pitchFamily="18" charset="0"/>
                  </a:rPr>
                  <a:t>is the entropy of children node:</a:t>
                </a:r>
                <a:r>
                  <a:rPr lang="en-US" sz="1400" dirty="0">
                    <a:solidFill>
                      <a:schemeClr val="accent6">
                        <a:lumMod val="60000"/>
                        <a:lumOff val="40000"/>
                      </a:schemeClr>
                    </a:solidFill>
                    <a:ea typeface="Cambria Math" panose="02040503050406030204" pitchFamily="18" charset="0"/>
                  </a:rPr>
                  <a:t> </a:t>
                </a:r>
                <a14:m>
                  <m:oMath xmlns:m="http://schemas.openxmlformats.org/officeDocument/2006/math">
                    <m:r>
                      <a:rPr lang="en-US" sz="1400" i="1">
                        <a:solidFill>
                          <a:schemeClr val="accent6">
                            <a:lumMod val="60000"/>
                            <a:lumOff val="40000"/>
                          </a:schemeClr>
                        </a:solidFill>
                        <a:latin typeface="Cambria Math" panose="02040503050406030204" pitchFamily="18" charset="0"/>
                        <a:ea typeface="Cambria Math" panose="02040503050406030204" pitchFamily="18" charset="0"/>
                      </a:rPr>
                      <m:t>𝐻</m:t>
                    </m:r>
                    <m:d>
                      <m:dPr>
                        <m:ctrlPr>
                          <a:rPr lang="en-US" sz="140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sz="1400" i="1">
                            <a:solidFill>
                              <a:schemeClr val="accent6">
                                <a:lumMod val="60000"/>
                                <a:lumOff val="40000"/>
                              </a:schemeClr>
                            </a:solidFill>
                            <a:latin typeface="Cambria Math" panose="02040503050406030204" pitchFamily="18" charset="0"/>
                            <a:ea typeface="Cambria Math" panose="02040503050406030204" pitchFamily="18" charset="0"/>
                          </a:rPr>
                          <m:t>𝑇</m:t>
                        </m:r>
                      </m:e>
                      <m:e>
                        <m:r>
                          <a:rPr lang="en-US" sz="1400" i="1">
                            <a:solidFill>
                              <a:schemeClr val="accent6">
                                <a:lumMod val="60000"/>
                                <a:lumOff val="40000"/>
                              </a:schemeClr>
                            </a:solidFill>
                            <a:latin typeface="Cambria Math" panose="02040503050406030204" pitchFamily="18" charset="0"/>
                            <a:ea typeface="Cambria Math" panose="02040503050406030204" pitchFamily="18" charset="0"/>
                          </a:rPr>
                          <m:t>𝑎</m:t>
                        </m:r>
                      </m:e>
                    </m:d>
                    <m:r>
                      <m:rPr>
                        <m:nor/>
                      </m:rPr>
                      <a:rPr lang="en-US" sz="1400" b="0" i="0" smtClean="0">
                        <a:solidFill>
                          <a:schemeClr val="accent6">
                            <a:lumMod val="60000"/>
                            <a:lumOff val="40000"/>
                          </a:schemeClr>
                        </a:solidFill>
                        <a:latin typeface="Cambria Math" panose="02040503050406030204" pitchFamily="18" charset="0"/>
                        <a:ea typeface="Cambria Math" panose="02040503050406030204" pitchFamily="18" charset="0"/>
                      </a:rPr>
                      <m:t> = −</m:t>
                    </m:r>
                    <m:nary>
                      <m:naryPr>
                        <m:chr m:val="∑"/>
                        <m:ctrlPr>
                          <a:rPr lang="en-US" sz="1400" i="1">
                            <a:solidFill>
                              <a:schemeClr val="accent6">
                                <a:lumMod val="60000"/>
                                <a:lumOff val="40000"/>
                              </a:schemeClr>
                            </a:solidFill>
                            <a:latin typeface="Cambria Math" panose="02040503050406030204" pitchFamily="18" charset="0"/>
                          </a:rPr>
                        </m:ctrlPr>
                      </m:naryPr>
                      <m:sub>
                        <m:r>
                          <m:rPr>
                            <m:brk m:alnAt="23"/>
                          </m:rPr>
                          <a:rPr lang="en-US" sz="1400" i="1">
                            <a:solidFill>
                              <a:schemeClr val="accent6">
                                <a:lumMod val="60000"/>
                                <a:lumOff val="40000"/>
                              </a:schemeClr>
                            </a:solidFill>
                            <a:latin typeface="Cambria Math" panose="02040503050406030204" pitchFamily="18" charset="0"/>
                          </a:rPr>
                          <m:t>𝑖</m:t>
                        </m:r>
                        <m:r>
                          <a:rPr lang="en-US" sz="1400" i="1">
                            <a:solidFill>
                              <a:schemeClr val="accent6">
                                <a:lumMod val="60000"/>
                                <a:lumOff val="40000"/>
                              </a:schemeClr>
                            </a:solidFill>
                            <a:latin typeface="Cambria Math" panose="02040503050406030204" pitchFamily="18" charset="0"/>
                          </a:rPr>
                          <m:t>=1</m:t>
                        </m:r>
                      </m:sub>
                      <m:sup>
                        <m:r>
                          <a:rPr lang="en-US" sz="1400" b="0" i="1" smtClean="0">
                            <a:solidFill>
                              <a:schemeClr val="accent6">
                                <a:lumMod val="60000"/>
                                <a:lumOff val="40000"/>
                              </a:schemeClr>
                            </a:solidFill>
                            <a:latin typeface="Cambria Math" panose="02040503050406030204" pitchFamily="18" charset="0"/>
                          </a:rPr>
                          <m:t>𝑛</m:t>
                        </m:r>
                      </m:sup>
                      <m:e>
                        <m:r>
                          <a:rPr lang="en-US" sz="1400" b="0" i="1" smtClean="0">
                            <a:solidFill>
                              <a:schemeClr val="accent6">
                                <a:lumMod val="60000"/>
                                <a:lumOff val="40000"/>
                              </a:schemeClr>
                            </a:solidFill>
                            <a:latin typeface="Cambria Math" panose="02040503050406030204" pitchFamily="18" charset="0"/>
                          </a:rPr>
                          <m:t>(</m:t>
                        </m:r>
                        <m:sSub>
                          <m:sSubPr>
                            <m:ctrlPr>
                              <a:rPr lang="en-US" sz="1400" i="1" smtClean="0">
                                <a:solidFill>
                                  <a:schemeClr val="accent6">
                                    <a:lumMod val="60000"/>
                                    <a:lumOff val="40000"/>
                                  </a:schemeClr>
                                </a:solidFill>
                                <a:latin typeface="Cambria Math" panose="02040503050406030204" pitchFamily="18" charset="0"/>
                              </a:rPr>
                            </m:ctrlPr>
                          </m:sSubPr>
                          <m:e>
                            <m:r>
                              <a:rPr lang="en-US" sz="1400" i="1">
                                <a:solidFill>
                                  <a:schemeClr val="accent6">
                                    <a:lumMod val="60000"/>
                                    <a:lumOff val="40000"/>
                                  </a:schemeClr>
                                </a:solidFill>
                                <a:latin typeface="Cambria Math" panose="02040503050406030204" pitchFamily="18" charset="0"/>
                              </a:rPr>
                              <m:t>𝑝</m:t>
                            </m:r>
                          </m:e>
                          <m:sub>
                            <m:r>
                              <a:rPr lang="en-US" sz="1400" i="1">
                                <a:solidFill>
                                  <a:schemeClr val="accent6">
                                    <a:lumMod val="60000"/>
                                    <a:lumOff val="40000"/>
                                  </a:schemeClr>
                                </a:solidFill>
                                <a:latin typeface="Cambria Math" panose="02040503050406030204" pitchFamily="18" charset="0"/>
                              </a:rPr>
                              <m:t>𝑖</m:t>
                            </m:r>
                          </m:sub>
                        </m:sSub>
                        <m:r>
                          <a:rPr lang="en-US" sz="140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sz="1400" i="1">
                            <a:solidFill>
                              <a:schemeClr val="accent6">
                                <a:lumMod val="60000"/>
                                <a:lumOff val="40000"/>
                              </a:schemeClr>
                            </a:solidFill>
                            <a:latin typeface="Cambria Math" panose="02040503050406030204" pitchFamily="18" charset="0"/>
                            <a:ea typeface="Cambria Math" panose="02040503050406030204" pitchFamily="18" charset="0"/>
                          </a:rPr>
                          <m:t>𝐻</m:t>
                        </m:r>
                        <m:d>
                          <m:dPr>
                            <m:ctrlPr>
                              <a:rPr lang="en-US" sz="140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sz="1400" i="1">
                                <a:solidFill>
                                  <a:schemeClr val="accent6">
                                    <a:lumMod val="60000"/>
                                    <a:lumOff val="40000"/>
                                  </a:schemeClr>
                                </a:solidFill>
                                <a:latin typeface="Cambria Math" panose="02040503050406030204" pitchFamily="18" charset="0"/>
                                <a:ea typeface="Cambria Math" panose="02040503050406030204" pitchFamily="18" charset="0"/>
                              </a:rPr>
                              <m:t>𝑇</m:t>
                            </m:r>
                          </m:e>
                          <m:e>
                            <m:r>
                              <a:rPr lang="en-US" sz="1400" i="1">
                                <a:solidFill>
                                  <a:schemeClr val="accent6">
                                    <a:lumMod val="60000"/>
                                    <a:lumOff val="40000"/>
                                  </a:schemeClr>
                                </a:solidFill>
                                <a:latin typeface="Cambria Math" panose="02040503050406030204" pitchFamily="18" charset="0"/>
                                <a:ea typeface="Cambria Math" panose="02040503050406030204" pitchFamily="18" charset="0"/>
                              </a:rPr>
                              <m:t>𝑎</m:t>
                            </m:r>
                            <m:r>
                              <a:rPr lang="en-US" sz="1400" b="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sz="1400" b="0"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sz="1400" b="0" i="1" smtClean="0">
                                    <a:solidFill>
                                      <a:schemeClr val="accent6">
                                        <a:lumMod val="60000"/>
                                        <a:lumOff val="40000"/>
                                      </a:schemeClr>
                                    </a:solidFill>
                                    <a:latin typeface="Cambria Math" panose="02040503050406030204" pitchFamily="18" charset="0"/>
                                    <a:ea typeface="Cambria Math" panose="02040503050406030204" pitchFamily="18" charset="0"/>
                                  </a:rPr>
                                  <m:t>𝑎</m:t>
                                </m:r>
                              </m:e>
                              <m:sub>
                                <m:r>
                                  <a:rPr lang="en-US" sz="1400" b="0" i="1" smtClean="0">
                                    <a:solidFill>
                                      <a:schemeClr val="accent6">
                                        <a:lumMod val="60000"/>
                                        <a:lumOff val="40000"/>
                                      </a:schemeClr>
                                    </a:solidFill>
                                    <a:latin typeface="Cambria Math" panose="02040503050406030204" pitchFamily="18" charset="0"/>
                                    <a:ea typeface="Cambria Math" panose="02040503050406030204" pitchFamily="18" charset="0"/>
                                  </a:rPr>
                                  <m:t>𝑖</m:t>
                                </m:r>
                              </m:sub>
                            </m:sSub>
                          </m:e>
                        </m:d>
                        <m:r>
                          <a:rPr lang="en-US" sz="1400" b="0" i="1" smtClean="0">
                            <a:solidFill>
                              <a:schemeClr val="accent6">
                                <a:lumMod val="60000"/>
                                <a:lumOff val="40000"/>
                              </a:schemeClr>
                            </a:solidFill>
                            <a:latin typeface="Cambria Math" panose="02040503050406030204" pitchFamily="18" charset="0"/>
                            <a:ea typeface="Cambria Math" panose="02040503050406030204" pitchFamily="18" charset="0"/>
                          </a:rPr>
                          <m:t>)</m:t>
                        </m:r>
                      </m:e>
                    </m:nary>
                  </m:oMath>
                </a14:m>
                <a:r>
                  <a:rPr lang="en-US" sz="1400" dirty="0">
                    <a:solidFill>
                      <a:schemeClr val="accent6">
                        <a:lumMod val="60000"/>
                        <a:lumOff val="40000"/>
                      </a:schemeClr>
                    </a:solidFill>
                  </a:rPr>
                  <a:t> </a:t>
                </a:r>
                <a:endParaRPr lang="en-US" sz="1300" dirty="0">
                  <a:solidFill>
                    <a:schemeClr val="bg1"/>
                  </a:solidFill>
                  <a:latin typeface="Cambria Math" panose="02040503050406030204" pitchFamily="18" charset="0"/>
                  <a:ea typeface="Cambria Math" panose="02040503050406030204" pitchFamily="18" charset="0"/>
                </a:endParaRPr>
              </a:p>
              <a:p>
                <a:pPr lvl="1">
                  <a:buClr>
                    <a:schemeClr val="bg1"/>
                  </a:buClr>
                </a:pPr>
                <a:endParaRPr lang="en-US" sz="1300" b="0" i="1" dirty="0">
                  <a:solidFill>
                    <a:schemeClr val="accent6">
                      <a:lumMod val="60000"/>
                      <a:lumOff val="40000"/>
                    </a:schemeClr>
                  </a:solidFill>
                  <a:effectLst/>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A8B20A6E-474A-AD5C-2E19-A85EA45AC4B5}"/>
                  </a:ext>
                </a:extLst>
              </p:cNvPr>
              <p:cNvSpPr txBox="1">
                <a:spLocks noRot="1" noChangeAspect="1" noMove="1" noResize="1" noEditPoints="1" noAdjustHandles="1" noChangeArrowheads="1" noChangeShapeType="1" noTextEdit="1"/>
              </p:cNvSpPr>
              <p:nvPr/>
            </p:nvSpPr>
            <p:spPr>
              <a:xfrm>
                <a:off x="1056764" y="2748733"/>
                <a:ext cx="6404485" cy="708656"/>
              </a:xfrm>
              <a:prstGeom prst="rect">
                <a:avLst/>
              </a:prstGeom>
              <a:blipFill>
                <a:blip r:embed="rId6"/>
                <a:stretch>
                  <a:fillRect t="-16379" b="-4137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BD31529-98CE-1B3D-FC4D-789E1A17DADE}"/>
              </a:ext>
            </a:extLst>
          </p:cNvPr>
          <p:cNvSpPr txBox="1"/>
          <p:nvPr/>
        </p:nvSpPr>
        <p:spPr>
          <a:xfrm>
            <a:off x="1056765" y="356556"/>
            <a:ext cx="4572000" cy="400110"/>
          </a:xfrm>
          <a:prstGeom prst="rect">
            <a:avLst/>
          </a:prstGeom>
          <a:noFill/>
        </p:spPr>
        <p:txBody>
          <a:bodyPr wrap="square">
            <a:spAutoFit/>
          </a:bodyPr>
          <a:lstStyle/>
          <a:p>
            <a:pPr lvl="0"/>
            <a:r>
              <a:rPr lang="en-US" sz="2000" b="1" dirty="0">
                <a:solidFill>
                  <a:srgbClr val="FFEA7D"/>
                </a:solidFill>
                <a:latin typeface="Oswald" pitchFamily="2" charset="0"/>
              </a:rPr>
              <a:t>/Information Gain(ID3)</a:t>
            </a:r>
          </a:p>
        </p:txBody>
      </p:sp>
    </p:spTree>
    <p:extLst>
      <p:ext uri="{BB962C8B-B14F-4D97-AF65-F5344CB8AC3E}">
        <p14:creationId xmlns:p14="http://schemas.microsoft.com/office/powerpoint/2010/main" val="4090957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1" name="TextBox 10">
            <a:extLst>
              <a:ext uri="{FF2B5EF4-FFF2-40B4-BE49-F238E27FC236}">
                <a16:creationId xmlns:a16="http://schemas.microsoft.com/office/drawing/2014/main" id="{CF4BD4BE-8165-DA38-9254-34C702867710}"/>
              </a:ext>
            </a:extLst>
          </p:cNvPr>
          <p:cNvSpPr txBox="1"/>
          <p:nvPr/>
        </p:nvSpPr>
        <p:spPr>
          <a:xfrm>
            <a:off x="1056765" y="356556"/>
            <a:ext cx="4572000" cy="400110"/>
          </a:xfrm>
          <a:prstGeom prst="rect">
            <a:avLst/>
          </a:prstGeom>
          <a:noFill/>
        </p:spPr>
        <p:txBody>
          <a:bodyPr wrap="square">
            <a:spAutoFit/>
          </a:bodyPr>
          <a:lstStyle/>
          <a:p>
            <a:pPr lvl="0"/>
            <a:r>
              <a:rPr lang="en-US" sz="2000" b="1" dirty="0">
                <a:solidFill>
                  <a:srgbClr val="FFEA7D"/>
                </a:solidFill>
                <a:latin typeface="Oswald" pitchFamily="2" charset="0"/>
              </a:rPr>
              <a:t>/Gini Impurity(CART)</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E42183D-E792-CF9B-C0F6-FEA8E71162C6}"/>
                  </a:ext>
                </a:extLst>
              </p:cNvPr>
              <p:cNvSpPr txBox="1"/>
              <p:nvPr/>
            </p:nvSpPr>
            <p:spPr>
              <a:xfrm>
                <a:off x="3367987" y="2508081"/>
                <a:ext cx="1965111" cy="431208"/>
              </a:xfrm>
              <a:prstGeom prst="rect">
                <a:avLst/>
              </a:prstGeom>
              <a:noFill/>
            </p:spPr>
            <p:txBody>
              <a:bodyPr wrap="square">
                <a:spAutoFit/>
              </a:bodyPr>
              <a:lstStyle/>
              <a:p>
                <a14:m>
                  <m:oMath xmlns:m="http://schemas.openxmlformats.org/officeDocument/2006/math">
                    <m:sSub>
                      <m:sSubPr>
                        <m:ctrlPr>
                          <a:rPr lang="el-GR"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m:rPr>
                            <m:sty m:val="p"/>
                          </m:rPr>
                          <a:rPr lang="el-GR" i="1" smtClean="0">
                            <a:solidFill>
                              <a:schemeClr val="accent6">
                                <a:lumMod val="60000"/>
                                <a:lumOff val="40000"/>
                              </a:schemeClr>
                            </a:solidFill>
                            <a:latin typeface="Cambria Math" panose="02040503050406030204" pitchFamily="18" charset="0"/>
                            <a:ea typeface="Cambria Math" panose="02040503050406030204" pitchFamily="18" charset="0"/>
                          </a:rPr>
                          <m:t>Ι</m:t>
                        </m:r>
                      </m:e>
                      <m: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𝐺</m:t>
                        </m:r>
                      </m:sub>
                    </m:sSub>
                    <m:d>
                      <m:dPr>
                        <m:ctrlPr>
                          <a:rPr lang="en-US"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𝑝</m:t>
                        </m:r>
                      </m:e>
                    </m:d>
                  </m:oMath>
                </a14:m>
                <a:r>
                  <a:rPr lang="en-US" dirty="0">
                    <a:solidFill>
                      <a:schemeClr val="accent6">
                        <a:lumMod val="60000"/>
                        <a:lumOff val="40000"/>
                      </a:schemeClr>
                    </a:solidFill>
                  </a:rPr>
                  <a:t> = 1 - </a:t>
                </a:r>
                <a14:m>
                  <m:oMath xmlns:m="http://schemas.openxmlformats.org/officeDocument/2006/math">
                    <m:nary>
                      <m:naryPr>
                        <m:chr m:val="∑"/>
                        <m:ctrlPr>
                          <a:rPr lang="en-US" i="1" smtClean="0">
                            <a:solidFill>
                              <a:schemeClr val="accent6">
                                <a:lumMod val="60000"/>
                                <a:lumOff val="40000"/>
                              </a:schemeClr>
                            </a:solidFill>
                            <a:latin typeface="Cambria Math" panose="02040503050406030204" pitchFamily="18" charset="0"/>
                          </a:rPr>
                        </m:ctrlPr>
                      </m:naryPr>
                      <m:sub>
                        <m:r>
                          <m:rPr>
                            <m:brk m:alnAt="23"/>
                          </m:rPr>
                          <a:rPr lang="en-US" b="0" i="1" smtClean="0">
                            <a:solidFill>
                              <a:schemeClr val="accent6">
                                <a:lumMod val="60000"/>
                                <a:lumOff val="40000"/>
                              </a:schemeClr>
                            </a:solidFill>
                            <a:latin typeface="Cambria Math" panose="02040503050406030204" pitchFamily="18" charset="0"/>
                          </a:rPr>
                          <m:t>𝑖</m:t>
                        </m:r>
                        <m:r>
                          <a:rPr lang="en-US" b="0" i="1" smtClean="0">
                            <a:solidFill>
                              <a:schemeClr val="accent6">
                                <a:lumMod val="60000"/>
                                <a:lumOff val="40000"/>
                              </a:schemeClr>
                            </a:solidFill>
                            <a:latin typeface="Cambria Math" panose="02040503050406030204" pitchFamily="18" charset="0"/>
                          </a:rPr>
                          <m:t>=1</m:t>
                        </m:r>
                      </m:sub>
                      <m:sup>
                        <m:r>
                          <a:rPr lang="en-US" b="0" i="1" smtClean="0">
                            <a:solidFill>
                              <a:schemeClr val="accent6">
                                <a:lumMod val="60000"/>
                                <a:lumOff val="40000"/>
                              </a:schemeClr>
                            </a:solidFill>
                            <a:latin typeface="Cambria Math" panose="02040503050406030204" pitchFamily="18" charset="0"/>
                          </a:rPr>
                          <m:t>𝐽</m:t>
                        </m:r>
                      </m:sup>
                      <m:e>
                        <m:sSubSup>
                          <m:sSubSupPr>
                            <m:ctrlPr>
                              <a:rPr lang="en-US" i="1" smtClean="0">
                                <a:solidFill>
                                  <a:schemeClr val="accent6">
                                    <a:lumMod val="60000"/>
                                    <a:lumOff val="40000"/>
                                  </a:schemeClr>
                                </a:solidFill>
                                <a:latin typeface="Cambria Math" panose="02040503050406030204" pitchFamily="18" charset="0"/>
                              </a:rPr>
                            </m:ctrlPr>
                          </m:sSubSupPr>
                          <m:e>
                            <m:r>
                              <a:rPr lang="en-US" b="0" i="1" smtClean="0">
                                <a:solidFill>
                                  <a:schemeClr val="accent6">
                                    <a:lumMod val="60000"/>
                                    <a:lumOff val="40000"/>
                                  </a:schemeClr>
                                </a:solidFill>
                                <a:latin typeface="Cambria Math" panose="02040503050406030204" pitchFamily="18" charset="0"/>
                              </a:rPr>
                              <m:t>𝑝</m:t>
                            </m:r>
                          </m:e>
                          <m:sub>
                            <m:r>
                              <a:rPr lang="en-US" b="0" i="1" smtClean="0">
                                <a:solidFill>
                                  <a:schemeClr val="accent6">
                                    <a:lumMod val="60000"/>
                                    <a:lumOff val="40000"/>
                                  </a:schemeClr>
                                </a:solidFill>
                                <a:latin typeface="Cambria Math" panose="02040503050406030204" pitchFamily="18" charset="0"/>
                              </a:rPr>
                              <m:t>𝑖</m:t>
                            </m:r>
                          </m:sub>
                          <m:sup>
                            <m:r>
                              <a:rPr lang="en-US" b="0" i="1" smtClean="0">
                                <a:solidFill>
                                  <a:schemeClr val="accent6">
                                    <a:lumMod val="60000"/>
                                    <a:lumOff val="40000"/>
                                  </a:schemeClr>
                                </a:solidFill>
                                <a:latin typeface="Cambria Math" panose="02040503050406030204" pitchFamily="18" charset="0"/>
                              </a:rPr>
                              <m:t>2</m:t>
                            </m:r>
                          </m:sup>
                        </m:sSubSup>
                      </m:e>
                    </m:nary>
                  </m:oMath>
                </a14:m>
                <a:r>
                  <a:rPr lang="en-US" dirty="0">
                    <a:solidFill>
                      <a:schemeClr val="accent6">
                        <a:lumMod val="60000"/>
                        <a:lumOff val="40000"/>
                      </a:schemeClr>
                    </a:solidFill>
                  </a:rPr>
                  <a:t>  </a:t>
                </a:r>
              </a:p>
            </p:txBody>
          </p:sp>
        </mc:Choice>
        <mc:Fallback xmlns="">
          <p:sp>
            <p:nvSpPr>
              <p:cNvPr id="3" name="TextBox 2">
                <a:extLst>
                  <a:ext uri="{FF2B5EF4-FFF2-40B4-BE49-F238E27FC236}">
                    <a16:creationId xmlns:a16="http://schemas.microsoft.com/office/drawing/2014/main" id="{AE42183D-E792-CF9B-C0F6-FEA8E71162C6}"/>
                  </a:ext>
                </a:extLst>
              </p:cNvPr>
              <p:cNvSpPr txBox="1">
                <a:spLocks noRot="1" noChangeAspect="1" noMove="1" noResize="1" noEditPoints="1" noAdjustHandles="1" noChangeArrowheads="1" noChangeShapeType="1" noTextEdit="1"/>
              </p:cNvSpPr>
              <p:nvPr/>
            </p:nvSpPr>
            <p:spPr>
              <a:xfrm>
                <a:off x="3367987" y="2508081"/>
                <a:ext cx="1965111" cy="431208"/>
              </a:xfrm>
              <a:prstGeom prst="rect">
                <a:avLst/>
              </a:prstGeom>
              <a:blipFill>
                <a:blip r:embed="rId5"/>
                <a:stretch>
                  <a:fillRect t="-92958" r="-9907" b="-15352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BA42F01-9060-CE7C-CA44-277D44EB8EAD}"/>
              </a:ext>
            </a:extLst>
          </p:cNvPr>
          <p:cNvSpPr txBox="1"/>
          <p:nvPr/>
        </p:nvSpPr>
        <p:spPr>
          <a:xfrm>
            <a:off x="1059047" y="1386739"/>
            <a:ext cx="6582993" cy="1092607"/>
          </a:xfrm>
          <a:prstGeom prst="rect">
            <a:avLst/>
          </a:prstGeom>
          <a:noFill/>
        </p:spPr>
        <p:txBody>
          <a:bodyPr wrap="square">
            <a:spAutoFit/>
          </a:bodyPr>
          <a:lstStyle/>
          <a:p>
            <a:pPr marL="285750" indent="-285750">
              <a:buFont typeface="Arial" panose="020B0604020202020204" pitchFamily="34" charset="0"/>
              <a:buChar char="•"/>
            </a:pPr>
            <a:r>
              <a:rPr lang="en-US" sz="1300" dirty="0">
                <a:solidFill>
                  <a:schemeClr val="bg1"/>
                </a:solidFill>
                <a:latin typeface="SVN-Calling Code" panose="020B0509020202020204" pitchFamily="49" charset="0"/>
              </a:rPr>
              <a:t>Gini Impurity measures how often a randomly chosen element of a set would be incorrectly labeled if it were labeled randomly and independently according to the distribution of labels in the set. It reaches its minimum (zero) when all cases in the node fall into a single target category.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B20A6E-474A-AD5C-2E19-A85EA45AC4B5}"/>
                  </a:ext>
                </a:extLst>
              </p:cNvPr>
              <p:cNvSpPr txBox="1"/>
              <p:nvPr/>
            </p:nvSpPr>
            <p:spPr>
              <a:xfrm>
                <a:off x="1059047" y="2982766"/>
                <a:ext cx="6218608" cy="692497"/>
              </a:xfrm>
              <a:prstGeom prst="rect">
                <a:avLst/>
              </a:prstGeom>
              <a:noFill/>
            </p:spPr>
            <p:txBody>
              <a:bodyPr wrap="square">
                <a:spAutoFit/>
              </a:bodyPr>
              <a:lstStyle/>
              <a:p>
                <a:pPr marL="285750" indent="-285750" algn="l">
                  <a:buFont typeface="Arial" panose="020B0604020202020204" pitchFamily="34" charset="0"/>
                  <a:buChar char="•"/>
                </a:pPr>
                <a:r>
                  <a:rPr lang="en-US" sz="1300" b="0" i="0" dirty="0">
                    <a:solidFill>
                      <a:schemeClr val="bg1"/>
                    </a:solidFill>
                    <a:effectLst/>
                    <a:latin typeface="SVN-Calling Code" panose="020B0509020202020204" pitchFamily="49" charset="0"/>
                  </a:rPr>
                  <a:t>Where:</a:t>
                </a:r>
              </a:p>
              <a:p>
                <a:pPr lvl="1">
                  <a:buClr>
                    <a:schemeClr val="bg1"/>
                  </a:buClr>
                </a:pPr>
                <a14:m>
                  <m:oMath xmlns:m="http://schemas.openxmlformats.org/officeDocument/2006/math">
                    <m:r>
                      <a:rPr lang="en-US" sz="1300" b="0" i="1" smtClean="0">
                        <a:solidFill>
                          <a:srgbClr val="A9D18E"/>
                        </a:solidFill>
                        <a:effectLst/>
                        <a:latin typeface="Cambria Math" panose="02040503050406030204" pitchFamily="18" charset="0"/>
                        <a:ea typeface="Cambria Math" panose="02040503050406030204" pitchFamily="18" charset="0"/>
                      </a:rPr>
                      <m:t>𝐽</m:t>
                    </m:r>
                    <m:r>
                      <a:rPr lang="en-US" sz="1300" b="0" i="1" smtClean="0">
                        <a:solidFill>
                          <a:srgbClr val="A9D18E"/>
                        </a:solidFill>
                        <a:effectLst/>
                        <a:latin typeface="Cambria Math" panose="02040503050406030204" pitchFamily="18" charset="0"/>
                        <a:ea typeface="Cambria Math" panose="02040503050406030204" pitchFamily="18" charset="0"/>
                      </a:rPr>
                      <m:t> </m:t>
                    </m:r>
                  </m:oMath>
                </a14:m>
                <a:r>
                  <a:rPr lang="en-US" sz="1300" dirty="0">
                    <a:solidFill>
                      <a:schemeClr val="bg1"/>
                    </a:solidFill>
                    <a:effectLst/>
                    <a:latin typeface="SVN-Calling Code" panose="020B0509020202020204" pitchFamily="49" charset="0"/>
                  </a:rPr>
                  <a:t>is the number of classes</a:t>
                </a:r>
                <a:r>
                  <a:rPr lang="en-US" sz="1300" dirty="0">
                    <a:effectLst/>
                  </a:rPr>
                  <a:t> </a:t>
                </a:r>
                <a:endParaRPr lang="en-US" sz="1300" b="0" i="1" dirty="0">
                  <a:solidFill>
                    <a:schemeClr val="accent6">
                      <a:lumMod val="60000"/>
                      <a:lumOff val="40000"/>
                    </a:schemeClr>
                  </a:solidFill>
                  <a:effectLst/>
                  <a:latin typeface="Cambria Math" panose="02040503050406030204" pitchFamily="18" charset="0"/>
                  <a:ea typeface="Cambria Math" panose="02040503050406030204" pitchFamily="18" charset="0"/>
                </a:endParaRPr>
              </a:p>
              <a:p>
                <a:pPr lvl="1">
                  <a:buClr>
                    <a:schemeClr val="bg1"/>
                  </a:buClr>
                </a:pPr>
                <a14:m>
                  <m:oMath xmlns:m="http://schemas.openxmlformats.org/officeDocument/2006/math">
                    <m:sSub>
                      <m:sSubPr>
                        <m:ctrlPr>
                          <a:rPr lang="en-US" sz="1300" b="0" i="1" smtClean="0">
                            <a:solidFill>
                              <a:srgbClr val="A9D18E"/>
                            </a:solidFill>
                            <a:effectLst/>
                            <a:latin typeface="Cambria Math" panose="02040503050406030204" pitchFamily="18" charset="0"/>
                            <a:ea typeface="Cambria Math" panose="02040503050406030204" pitchFamily="18" charset="0"/>
                          </a:rPr>
                        </m:ctrlPr>
                      </m:sSubPr>
                      <m:e>
                        <m:r>
                          <a:rPr lang="en-US" sz="1300" b="0" i="1" smtClean="0">
                            <a:solidFill>
                              <a:srgbClr val="A9D18E"/>
                            </a:solidFill>
                            <a:effectLst/>
                            <a:latin typeface="Cambria Math" panose="02040503050406030204" pitchFamily="18" charset="0"/>
                            <a:ea typeface="Cambria Math" panose="02040503050406030204" pitchFamily="18" charset="0"/>
                          </a:rPr>
                          <m:t>𝑝</m:t>
                        </m:r>
                      </m:e>
                      <m:sub>
                        <m:r>
                          <a:rPr lang="en-US" sz="1300" b="0" i="1" smtClean="0">
                            <a:solidFill>
                              <a:srgbClr val="A9D18E"/>
                            </a:solidFill>
                            <a:effectLst/>
                            <a:latin typeface="Cambria Math" panose="02040503050406030204" pitchFamily="18" charset="0"/>
                            <a:ea typeface="Cambria Math" panose="02040503050406030204" pitchFamily="18" charset="0"/>
                          </a:rPr>
                          <m:t>𝑖</m:t>
                        </m:r>
                      </m:sub>
                    </m:sSub>
                    <m:r>
                      <a:rPr lang="en-US" sz="1300" b="0" i="1" smtClean="0">
                        <a:solidFill>
                          <a:schemeClr val="bg1"/>
                        </a:solidFill>
                        <a:effectLst/>
                        <a:latin typeface="Cambria Math" panose="02040503050406030204" pitchFamily="18" charset="0"/>
                        <a:ea typeface="Cambria Math" panose="02040503050406030204" pitchFamily="18" charset="0"/>
                      </a:rPr>
                      <m:t> </m:t>
                    </m:r>
                  </m:oMath>
                </a14:m>
                <a:r>
                  <a:rPr lang="en-US" sz="1300" dirty="0">
                    <a:solidFill>
                      <a:schemeClr val="bg1"/>
                    </a:solidFill>
                    <a:effectLst/>
                    <a:latin typeface="SVN-Calling Code" panose="020B0509020202020204" pitchFamily="49" charset="0"/>
                  </a:rPr>
                  <a:t>is the probability of choosing an item with label </a:t>
                </a:r>
                <a14:m>
                  <m:oMath xmlns:m="http://schemas.openxmlformats.org/officeDocument/2006/math">
                    <m:r>
                      <a:rPr lang="en-US" sz="1300" i="1">
                        <a:solidFill>
                          <a:srgbClr val="A9D18E"/>
                        </a:solidFill>
                        <a:effectLst/>
                        <a:latin typeface="Cambria Math" panose="02040503050406030204" pitchFamily="18" charset="0"/>
                        <a:ea typeface="Cambria Math" panose="02040503050406030204" pitchFamily="18" charset="0"/>
                      </a:rPr>
                      <m:t>𝑖</m:t>
                    </m:r>
                  </m:oMath>
                </a14:m>
                <a:endParaRPr lang="en-US" sz="1300" b="0" i="0" dirty="0">
                  <a:solidFill>
                    <a:schemeClr val="bg1"/>
                  </a:solidFill>
                  <a:effectLst/>
                  <a:latin typeface="SVN-Calling Code" panose="020B0509020202020204" pitchFamily="49" charset="0"/>
                </a:endParaRPr>
              </a:p>
            </p:txBody>
          </p:sp>
        </mc:Choice>
        <mc:Fallback xmlns="">
          <p:sp>
            <p:nvSpPr>
              <p:cNvPr id="10" name="TextBox 9">
                <a:extLst>
                  <a:ext uri="{FF2B5EF4-FFF2-40B4-BE49-F238E27FC236}">
                    <a16:creationId xmlns:a16="http://schemas.microsoft.com/office/drawing/2014/main" id="{A8B20A6E-474A-AD5C-2E19-A85EA45AC4B5}"/>
                  </a:ext>
                </a:extLst>
              </p:cNvPr>
              <p:cNvSpPr txBox="1">
                <a:spLocks noRot="1" noChangeAspect="1" noMove="1" noResize="1" noEditPoints="1" noAdjustHandles="1" noChangeArrowheads="1" noChangeShapeType="1" noTextEdit="1"/>
              </p:cNvSpPr>
              <p:nvPr/>
            </p:nvSpPr>
            <p:spPr>
              <a:xfrm>
                <a:off x="1059047" y="2982766"/>
                <a:ext cx="6218608" cy="692497"/>
              </a:xfrm>
              <a:prstGeom prst="rect">
                <a:avLst/>
              </a:prstGeom>
              <a:blipFill>
                <a:blip r:embed="rId6"/>
                <a:stretch>
                  <a:fillRect l="-98" t="-877" b="-6140"/>
                </a:stretch>
              </a:blipFill>
            </p:spPr>
            <p:txBody>
              <a:bodyPr/>
              <a:lstStyle/>
              <a:p>
                <a:r>
                  <a:rPr lang="en-US">
                    <a:noFill/>
                  </a:rPr>
                  <a:t> </a:t>
                </a:r>
              </a:p>
            </p:txBody>
          </p:sp>
        </mc:Fallback>
      </mc:AlternateContent>
    </p:spTree>
    <p:extLst>
      <p:ext uri="{BB962C8B-B14F-4D97-AF65-F5344CB8AC3E}">
        <p14:creationId xmlns:p14="http://schemas.microsoft.com/office/powerpoint/2010/main" val="265760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1" name="TextBox 10">
            <a:extLst>
              <a:ext uri="{FF2B5EF4-FFF2-40B4-BE49-F238E27FC236}">
                <a16:creationId xmlns:a16="http://schemas.microsoft.com/office/drawing/2014/main" id="{CF4BD4BE-8165-DA38-9254-34C702867710}"/>
              </a:ext>
            </a:extLst>
          </p:cNvPr>
          <p:cNvSpPr txBox="1"/>
          <p:nvPr/>
        </p:nvSpPr>
        <p:spPr>
          <a:xfrm>
            <a:off x="1022898" y="356556"/>
            <a:ext cx="4572000"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/03</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304244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Advantages and Disadvantages </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
        <p:nvSpPr>
          <p:cNvPr id="3" name="Google Shape;565;p35">
            <a:extLst>
              <a:ext uri="{FF2B5EF4-FFF2-40B4-BE49-F238E27FC236}">
                <a16:creationId xmlns:a16="http://schemas.microsoft.com/office/drawing/2014/main" id="{8EAC894F-E933-7FE2-8909-DD75142CD48A}"/>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5" name="TextBox 4">
            <a:extLst>
              <a:ext uri="{FF2B5EF4-FFF2-40B4-BE49-F238E27FC236}">
                <a16:creationId xmlns:a16="http://schemas.microsoft.com/office/drawing/2014/main" id="{A905C837-2F3B-0182-4774-EF15E128524D}"/>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Advantages</a:t>
            </a:r>
          </a:p>
        </p:txBody>
      </p:sp>
      <p:sp>
        <p:nvSpPr>
          <p:cNvPr id="6" name="TextBox 5">
            <a:extLst>
              <a:ext uri="{FF2B5EF4-FFF2-40B4-BE49-F238E27FC236}">
                <a16:creationId xmlns:a16="http://schemas.microsoft.com/office/drawing/2014/main" id="{005503DC-53E7-E4ED-415D-52052B3F0DB0}"/>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Disadvantages</a:t>
            </a:r>
          </a:p>
        </p:txBody>
      </p:sp>
      <p:sp>
        <p:nvSpPr>
          <p:cNvPr id="7" name="Google Shape;565;p35">
            <a:extLst>
              <a:ext uri="{FF2B5EF4-FFF2-40B4-BE49-F238E27FC236}">
                <a16:creationId xmlns:a16="http://schemas.microsoft.com/office/drawing/2014/main" id="{5B4527B4-A954-7EC5-0B57-80E49EFA53ED}"/>
              </a:ext>
            </a:extLst>
          </p:cNvPr>
          <p:cNvSpPr/>
          <p:nvPr/>
        </p:nvSpPr>
        <p:spPr>
          <a:xfrm>
            <a:off x="1410708" y="161532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Tree>
    <p:extLst>
      <p:ext uri="{BB962C8B-B14F-4D97-AF65-F5344CB8AC3E}">
        <p14:creationId xmlns:p14="http://schemas.microsoft.com/office/powerpoint/2010/main" val="90907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1" name="TextBox 10">
            <a:extLst>
              <a:ext uri="{FF2B5EF4-FFF2-40B4-BE49-F238E27FC236}">
                <a16:creationId xmlns:a16="http://schemas.microsoft.com/office/drawing/2014/main" id="{CF4BD4BE-8165-DA38-9254-34C702867710}"/>
              </a:ext>
            </a:extLst>
          </p:cNvPr>
          <p:cNvSpPr txBox="1"/>
          <p:nvPr/>
        </p:nvSpPr>
        <p:spPr>
          <a:xfrm>
            <a:off x="1022898" y="356556"/>
            <a:ext cx="4572000"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/03</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304244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Advantages and Disadvantages </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
        <p:nvSpPr>
          <p:cNvPr id="3" name="Google Shape;565;p35">
            <a:extLst>
              <a:ext uri="{FF2B5EF4-FFF2-40B4-BE49-F238E27FC236}">
                <a16:creationId xmlns:a16="http://schemas.microsoft.com/office/drawing/2014/main" id="{8EAC894F-E933-7FE2-8909-DD75142CD48A}"/>
              </a:ext>
            </a:extLst>
          </p:cNvPr>
          <p:cNvSpPr/>
          <p:nvPr/>
        </p:nvSpPr>
        <p:spPr>
          <a:xfrm rot="5400000">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5" name="TextBox 4">
            <a:extLst>
              <a:ext uri="{FF2B5EF4-FFF2-40B4-BE49-F238E27FC236}">
                <a16:creationId xmlns:a16="http://schemas.microsoft.com/office/drawing/2014/main" id="{A905C837-2F3B-0182-4774-EF15E128524D}"/>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Advantages</a:t>
            </a:r>
          </a:p>
        </p:txBody>
      </p:sp>
      <p:sp>
        <p:nvSpPr>
          <p:cNvPr id="6" name="TextBox 5">
            <a:extLst>
              <a:ext uri="{FF2B5EF4-FFF2-40B4-BE49-F238E27FC236}">
                <a16:creationId xmlns:a16="http://schemas.microsoft.com/office/drawing/2014/main" id="{005503DC-53E7-E4ED-415D-52052B3F0DB0}"/>
              </a:ext>
            </a:extLst>
          </p:cNvPr>
          <p:cNvSpPr txBox="1"/>
          <p:nvPr/>
        </p:nvSpPr>
        <p:spPr>
          <a:xfrm>
            <a:off x="1456427" y="253436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Disadvantages</a:t>
            </a:r>
          </a:p>
        </p:txBody>
      </p:sp>
      <p:sp>
        <p:nvSpPr>
          <p:cNvPr id="7" name="Google Shape;565;p35">
            <a:extLst>
              <a:ext uri="{FF2B5EF4-FFF2-40B4-BE49-F238E27FC236}">
                <a16:creationId xmlns:a16="http://schemas.microsoft.com/office/drawing/2014/main" id="{5B4527B4-A954-7EC5-0B57-80E49EFA53ED}"/>
              </a:ext>
            </a:extLst>
          </p:cNvPr>
          <p:cNvSpPr/>
          <p:nvPr/>
        </p:nvSpPr>
        <p:spPr>
          <a:xfrm>
            <a:off x="1410708" y="268635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8" name="TextBox 7">
            <a:extLst>
              <a:ext uri="{FF2B5EF4-FFF2-40B4-BE49-F238E27FC236}">
                <a16:creationId xmlns:a16="http://schemas.microsoft.com/office/drawing/2014/main" id="{634ED1DA-1EE1-1A64-7D4A-269A4CEC8B87}"/>
              </a:ext>
            </a:extLst>
          </p:cNvPr>
          <p:cNvSpPr txBox="1"/>
          <p:nvPr/>
        </p:nvSpPr>
        <p:spPr>
          <a:xfrm>
            <a:off x="1782139" y="1513430"/>
            <a:ext cx="6567327" cy="1012585"/>
          </a:xfrm>
          <a:prstGeom prst="rect">
            <a:avLst/>
          </a:prstGeom>
          <a:noFill/>
        </p:spPr>
        <p:txBody>
          <a:bodyPr wrap="square">
            <a:spAutoFit/>
          </a:bodyPr>
          <a:lstStyle/>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Decision Trees are simple to understand and interpret</a:t>
            </a:r>
          </a:p>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Able to handle both numerical and categorical data</a:t>
            </a:r>
          </a:p>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Requires little data preparation</a:t>
            </a:r>
          </a:p>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Performs well with large datasets</a:t>
            </a:r>
          </a:p>
        </p:txBody>
      </p:sp>
    </p:spTree>
    <p:extLst>
      <p:ext uri="{BB962C8B-B14F-4D97-AF65-F5344CB8AC3E}">
        <p14:creationId xmlns:p14="http://schemas.microsoft.com/office/powerpoint/2010/main" val="3907071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left)">
                                      <p:cBhvr>
                                        <p:cTn id="10" dur="1000"/>
                                        <p:tgtEl>
                                          <p:spTgt spid="8">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wipe(left)">
                                      <p:cBhvr>
                                        <p:cTn id="13" dur="1000"/>
                                        <p:tgtEl>
                                          <p:spTgt spid="8">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wipe(left)">
                                      <p:cBhvr>
                                        <p:cTn id="16" dur="10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1" name="TextBox 10">
            <a:extLst>
              <a:ext uri="{FF2B5EF4-FFF2-40B4-BE49-F238E27FC236}">
                <a16:creationId xmlns:a16="http://schemas.microsoft.com/office/drawing/2014/main" id="{CF4BD4BE-8165-DA38-9254-34C702867710}"/>
              </a:ext>
            </a:extLst>
          </p:cNvPr>
          <p:cNvSpPr txBox="1"/>
          <p:nvPr/>
        </p:nvSpPr>
        <p:spPr>
          <a:xfrm>
            <a:off x="1022898" y="356556"/>
            <a:ext cx="4572000"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/03</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304244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Advantages and Disadvantages </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
        <p:nvSpPr>
          <p:cNvPr id="3" name="Google Shape;565;p35">
            <a:extLst>
              <a:ext uri="{FF2B5EF4-FFF2-40B4-BE49-F238E27FC236}">
                <a16:creationId xmlns:a16="http://schemas.microsoft.com/office/drawing/2014/main" id="{8EAC894F-E933-7FE2-8909-DD75142CD48A}"/>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5" name="TextBox 4">
            <a:extLst>
              <a:ext uri="{FF2B5EF4-FFF2-40B4-BE49-F238E27FC236}">
                <a16:creationId xmlns:a16="http://schemas.microsoft.com/office/drawing/2014/main" id="{A905C837-2F3B-0182-4774-EF15E128524D}"/>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Advantages</a:t>
            </a:r>
          </a:p>
        </p:txBody>
      </p:sp>
      <p:sp>
        <p:nvSpPr>
          <p:cNvPr id="6" name="TextBox 5">
            <a:extLst>
              <a:ext uri="{FF2B5EF4-FFF2-40B4-BE49-F238E27FC236}">
                <a16:creationId xmlns:a16="http://schemas.microsoft.com/office/drawing/2014/main" id="{005503DC-53E7-E4ED-415D-52052B3F0DB0}"/>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Disadvantages</a:t>
            </a:r>
          </a:p>
        </p:txBody>
      </p:sp>
      <p:sp>
        <p:nvSpPr>
          <p:cNvPr id="7" name="Google Shape;565;p35">
            <a:extLst>
              <a:ext uri="{FF2B5EF4-FFF2-40B4-BE49-F238E27FC236}">
                <a16:creationId xmlns:a16="http://schemas.microsoft.com/office/drawing/2014/main" id="{5B4527B4-A954-7EC5-0B57-80E49EFA53ED}"/>
              </a:ext>
            </a:extLst>
          </p:cNvPr>
          <p:cNvSpPr/>
          <p:nvPr/>
        </p:nvSpPr>
        <p:spPr>
          <a:xfrm rot="5400000">
            <a:off x="1410708" y="161532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8" name="TextBox 7">
            <a:extLst>
              <a:ext uri="{FF2B5EF4-FFF2-40B4-BE49-F238E27FC236}">
                <a16:creationId xmlns:a16="http://schemas.microsoft.com/office/drawing/2014/main" id="{736510DD-4329-38AF-BBCC-0B6A77CB0B16}"/>
              </a:ext>
            </a:extLst>
          </p:cNvPr>
          <p:cNvSpPr txBox="1"/>
          <p:nvPr/>
        </p:nvSpPr>
        <p:spPr>
          <a:xfrm>
            <a:off x="1838195" y="1859152"/>
            <a:ext cx="6567327" cy="932563"/>
          </a:xfrm>
          <a:prstGeom prst="rect">
            <a:avLst/>
          </a:prstGeom>
          <a:noFill/>
        </p:spPr>
        <p:txBody>
          <a:bodyPr wrap="square">
            <a:spAutoFit/>
          </a:bodyPr>
          <a:lstStyle/>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One giant flaw of Decision Tree is OVERFITTING, since we can create over-complex trees that do not generalize well from the training data.</a:t>
            </a:r>
          </a:p>
          <a:p>
            <a:pPr marL="171450" lvl="0" indent="-171450" defTabSz="914400">
              <a:spcBef>
                <a:spcPct val="20000"/>
              </a:spcBef>
              <a:buFont typeface="Arial" panose="020B0604020202020204" pitchFamily="34" charset="0"/>
              <a:buChar char="•"/>
              <a:defRPr/>
            </a:pPr>
            <a:endParaRPr lang="en-US" sz="1300" dirty="0">
              <a:solidFill>
                <a:schemeClr val="bg1"/>
              </a:solidFill>
              <a:latin typeface="SVN-Calling Code" panose="020B0509020202020204" pitchFamily="49" charset="0"/>
            </a:endParaRPr>
          </a:p>
        </p:txBody>
      </p:sp>
      <p:pic>
        <p:nvPicPr>
          <p:cNvPr id="9" name="Picture 8">
            <a:extLst>
              <a:ext uri="{FF2B5EF4-FFF2-40B4-BE49-F238E27FC236}">
                <a16:creationId xmlns:a16="http://schemas.microsoft.com/office/drawing/2014/main" id="{2AB66411-D10A-7029-9755-E581D70A8A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06703" y="2446749"/>
            <a:ext cx="3330594" cy="1761914"/>
          </a:xfrm>
          <a:prstGeom prst="rect">
            <a:avLst/>
          </a:prstGeom>
        </p:spPr>
      </p:pic>
    </p:spTree>
    <p:extLst>
      <p:ext uri="{BB962C8B-B14F-4D97-AF65-F5344CB8AC3E}">
        <p14:creationId xmlns:p14="http://schemas.microsoft.com/office/powerpoint/2010/main" val="407921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1" name="TextBox 10">
            <a:extLst>
              <a:ext uri="{FF2B5EF4-FFF2-40B4-BE49-F238E27FC236}">
                <a16:creationId xmlns:a16="http://schemas.microsoft.com/office/drawing/2014/main" id="{CF4BD4BE-8165-DA38-9254-34C702867710}"/>
              </a:ext>
            </a:extLst>
          </p:cNvPr>
          <p:cNvSpPr txBox="1"/>
          <p:nvPr/>
        </p:nvSpPr>
        <p:spPr>
          <a:xfrm>
            <a:off x="1022898" y="356556"/>
            <a:ext cx="4572000"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/03</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304244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Advantages and Disadvantages </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
        <p:nvSpPr>
          <p:cNvPr id="3" name="Google Shape;565;p35">
            <a:extLst>
              <a:ext uri="{FF2B5EF4-FFF2-40B4-BE49-F238E27FC236}">
                <a16:creationId xmlns:a16="http://schemas.microsoft.com/office/drawing/2014/main" id="{8EAC894F-E933-7FE2-8909-DD75142CD48A}"/>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5" name="TextBox 4">
            <a:extLst>
              <a:ext uri="{FF2B5EF4-FFF2-40B4-BE49-F238E27FC236}">
                <a16:creationId xmlns:a16="http://schemas.microsoft.com/office/drawing/2014/main" id="{A905C837-2F3B-0182-4774-EF15E128524D}"/>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Advantages</a:t>
            </a:r>
          </a:p>
        </p:txBody>
      </p:sp>
      <p:sp>
        <p:nvSpPr>
          <p:cNvPr id="6" name="TextBox 5">
            <a:extLst>
              <a:ext uri="{FF2B5EF4-FFF2-40B4-BE49-F238E27FC236}">
                <a16:creationId xmlns:a16="http://schemas.microsoft.com/office/drawing/2014/main" id="{005503DC-53E7-E4ED-415D-52052B3F0DB0}"/>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Disadvantages</a:t>
            </a:r>
          </a:p>
        </p:txBody>
      </p:sp>
      <p:sp>
        <p:nvSpPr>
          <p:cNvPr id="7" name="Google Shape;565;p35">
            <a:extLst>
              <a:ext uri="{FF2B5EF4-FFF2-40B4-BE49-F238E27FC236}">
                <a16:creationId xmlns:a16="http://schemas.microsoft.com/office/drawing/2014/main" id="{5B4527B4-A954-7EC5-0B57-80E49EFA53ED}"/>
              </a:ext>
            </a:extLst>
          </p:cNvPr>
          <p:cNvSpPr/>
          <p:nvPr/>
        </p:nvSpPr>
        <p:spPr>
          <a:xfrm rot="5400000">
            <a:off x="1410708" y="161532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8" name="TextBox 7">
            <a:extLst>
              <a:ext uri="{FF2B5EF4-FFF2-40B4-BE49-F238E27FC236}">
                <a16:creationId xmlns:a16="http://schemas.microsoft.com/office/drawing/2014/main" id="{736510DD-4329-38AF-BBCC-0B6A77CB0B16}"/>
              </a:ext>
            </a:extLst>
          </p:cNvPr>
          <p:cNvSpPr txBox="1"/>
          <p:nvPr/>
        </p:nvSpPr>
        <p:spPr>
          <a:xfrm>
            <a:off x="1838195" y="1859152"/>
            <a:ext cx="6567327" cy="932563"/>
          </a:xfrm>
          <a:prstGeom prst="rect">
            <a:avLst/>
          </a:prstGeom>
          <a:noFill/>
        </p:spPr>
        <p:txBody>
          <a:bodyPr wrap="square">
            <a:spAutoFit/>
          </a:bodyPr>
          <a:lstStyle/>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One giant flaw of Decision Tree is OVERFITTING, since we can create over-complex trees that do not generalize well from the training data.</a:t>
            </a:r>
          </a:p>
          <a:p>
            <a:pPr marL="171450" lvl="0" indent="-171450" defTabSz="914400">
              <a:spcBef>
                <a:spcPct val="20000"/>
              </a:spcBef>
              <a:buFont typeface="Arial" panose="020B0604020202020204" pitchFamily="34" charset="0"/>
              <a:buChar char="•"/>
              <a:defRPr/>
            </a:pPr>
            <a:endParaRPr lang="en-US" sz="1300" dirty="0">
              <a:solidFill>
                <a:schemeClr val="bg1"/>
              </a:solidFill>
              <a:latin typeface="SVN-Calling Code" panose="020B0509020202020204" pitchFamily="49" charset="0"/>
            </a:endParaRPr>
          </a:p>
        </p:txBody>
      </p:sp>
      <p:sp>
        <p:nvSpPr>
          <p:cNvPr id="10" name="TextBox 9">
            <a:extLst>
              <a:ext uri="{FF2B5EF4-FFF2-40B4-BE49-F238E27FC236}">
                <a16:creationId xmlns:a16="http://schemas.microsoft.com/office/drawing/2014/main" id="{E00FC2AA-3390-30CE-9987-D9CE9305E9CA}"/>
              </a:ext>
            </a:extLst>
          </p:cNvPr>
          <p:cNvSpPr txBox="1"/>
          <p:nvPr/>
        </p:nvSpPr>
        <p:spPr>
          <a:xfrm>
            <a:off x="1817521" y="2549869"/>
            <a:ext cx="6567327" cy="492443"/>
          </a:xfrm>
          <a:prstGeom prst="rect">
            <a:avLst/>
          </a:prstGeom>
          <a:noFill/>
        </p:spPr>
        <p:txBody>
          <a:bodyPr wrap="square">
            <a:spAutoFit/>
          </a:bodyPr>
          <a:lstStyle/>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A small change in the training data can result in a large change in the tree and consequently the final predictions.</a:t>
            </a:r>
          </a:p>
        </p:txBody>
      </p:sp>
    </p:spTree>
    <p:extLst>
      <p:ext uri="{BB962C8B-B14F-4D97-AF65-F5344CB8AC3E}">
        <p14:creationId xmlns:p14="http://schemas.microsoft.com/office/powerpoint/2010/main" val="556118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1" name="TextBox 10">
            <a:extLst>
              <a:ext uri="{FF2B5EF4-FFF2-40B4-BE49-F238E27FC236}">
                <a16:creationId xmlns:a16="http://schemas.microsoft.com/office/drawing/2014/main" id="{CF4BD4BE-8165-DA38-9254-34C702867710}"/>
              </a:ext>
            </a:extLst>
          </p:cNvPr>
          <p:cNvSpPr txBox="1"/>
          <p:nvPr/>
        </p:nvSpPr>
        <p:spPr>
          <a:xfrm>
            <a:off x="1022898" y="356556"/>
            <a:ext cx="4572000"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/04</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304244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Improving a Decision Tree</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
        <p:nvSpPr>
          <p:cNvPr id="15" name="TextBox 14">
            <a:extLst>
              <a:ext uri="{FF2B5EF4-FFF2-40B4-BE49-F238E27FC236}">
                <a16:creationId xmlns:a16="http://schemas.microsoft.com/office/drawing/2014/main" id="{1DDBB830-2C2D-9F86-E270-9D5DBE635662}"/>
              </a:ext>
            </a:extLst>
          </p:cNvPr>
          <p:cNvSpPr txBox="1"/>
          <p:nvPr/>
        </p:nvSpPr>
        <p:spPr>
          <a:xfrm>
            <a:off x="1055924" y="1625337"/>
            <a:ext cx="4572000" cy="1892826"/>
          </a:xfrm>
          <a:prstGeom prst="rect">
            <a:avLst/>
          </a:prstGeom>
          <a:noFill/>
        </p:spPr>
        <p:txBody>
          <a:bodyPr wrap="square">
            <a:spAutoFit/>
          </a:bodyPr>
          <a:lstStyle/>
          <a:p>
            <a:pPr marL="285750" indent="-285750">
              <a:buFont typeface="Arial" panose="020B0604020202020204" pitchFamily="34" charset="0"/>
              <a:buChar char="•"/>
            </a:pPr>
            <a:r>
              <a:rPr lang="en-US" sz="1300" dirty="0">
                <a:solidFill>
                  <a:schemeClr val="bg1"/>
                </a:solidFill>
                <a:latin typeface="SVN-Calling Code" panose="020B0509020202020204" pitchFamily="49" charset="0"/>
              </a:rPr>
              <a:t>Pruning: removing unnecessary branches that are non-critical and redundant to classify instances</a:t>
            </a:r>
          </a:p>
          <a:p>
            <a:pPr marL="285750" indent="-285750">
              <a:buFont typeface="Arial" panose="020B0604020202020204" pitchFamily="34" charset="0"/>
              <a:buChar char="•"/>
            </a:pPr>
            <a:r>
              <a:rPr lang="en-US" sz="1300" dirty="0">
                <a:solidFill>
                  <a:schemeClr val="bg1"/>
                </a:solidFill>
                <a:latin typeface="SVN-Calling Code" panose="020B0509020202020204" pitchFamily="49" charset="0"/>
              </a:rPr>
              <a:t>Max depth: limiting the maximum depth of the Decision Tree</a:t>
            </a:r>
          </a:p>
          <a:p>
            <a:pPr marL="285750" indent="-285750">
              <a:buFont typeface="Arial" panose="020B0604020202020204" pitchFamily="34" charset="0"/>
              <a:buChar char="•"/>
            </a:pPr>
            <a:r>
              <a:rPr lang="en-US" sz="1300" dirty="0">
                <a:solidFill>
                  <a:schemeClr val="bg1"/>
                </a:solidFill>
                <a:latin typeface="SVN-Calling Code" panose="020B0509020202020204" pitchFamily="49" charset="0"/>
              </a:rPr>
              <a:t>Min sample in a node: having a minimum sample inside a leaf so that the Decision Tree will not be overfitting</a:t>
            </a:r>
          </a:p>
          <a:p>
            <a:pPr marL="285750" indent="-285750">
              <a:buFont typeface="Arial" panose="020B0604020202020204" pitchFamily="34" charset="0"/>
              <a:buChar char="•"/>
            </a:pPr>
            <a:endParaRPr lang="en-US" sz="1300" dirty="0">
              <a:solidFill>
                <a:schemeClr val="bg1"/>
              </a:solidFill>
              <a:latin typeface="SVN-Calling Code" panose="020B0509020202020204" pitchFamily="49" charset="0"/>
            </a:endParaRPr>
          </a:p>
        </p:txBody>
      </p:sp>
      <p:pic>
        <p:nvPicPr>
          <p:cNvPr id="20" name="Picture 19" descr="A computer screen with colorful text&#10;&#10;Description automatically generated">
            <a:extLst>
              <a:ext uri="{FF2B5EF4-FFF2-40B4-BE49-F238E27FC236}">
                <a16:creationId xmlns:a16="http://schemas.microsoft.com/office/drawing/2014/main" id="{80B1A71F-F15A-6D58-2654-02C9686FBA08}"/>
              </a:ext>
            </a:extLst>
          </p:cNvPr>
          <p:cNvPicPr>
            <a:picLocks noChangeAspect="1"/>
          </p:cNvPicPr>
          <p:nvPr/>
        </p:nvPicPr>
        <p:blipFill rotWithShape="1">
          <a:blip r:embed="rId5">
            <a:extLst>
              <a:ext uri="{28A0092B-C50C-407E-A947-70E740481C1C}">
                <a14:useLocalDpi xmlns:a14="http://schemas.microsoft.com/office/drawing/2010/main" val="0"/>
              </a:ext>
            </a:extLst>
          </a:blip>
          <a:srcRect l="15491" t="15442" r="16184" b="14656"/>
          <a:stretch/>
        </p:blipFill>
        <p:spPr>
          <a:xfrm>
            <a:off x="5966044" y="1542660"/>
            <a:ext cx="2089006" cy="1602908"/>
          </a:xfrm>
          <a:prstGeom prst="rect">
            <a:avLst/>
          </a:prstGeom>
        </p:spPr>
      </p:pic>
    </p:spTree>
    <p:extLst>
      <p:ext uri="{BB962C8B-B14F-4D97-AF65-F5344CB8AC3E}">
        <p14:creationId xmlns:p14="http://schemas.microsoft.com/office/powerpoint/2010/main" val="1897876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3;p37">
            <a:extLst>
              <a:ext uri="{FF2B5EF4-FFF2-40B4-BE49-F238E27FC236}">
                <a16:creationId xmlns:a16="http://schemas.microsoft.com/office/drawing/2014/main" id="{33E81657-2B59-BDE9-A5DB-6B7C99AD06D4}"/>
              </a:ext>
            </a:extLst>
          </p:cNvPr>
          <p:cNvSpPr txBox="1">
            <a:spLocks/>
          </p:cNvSpPr>
          <p:nvPr/>
        </p:nvSpPr>
        <p:spPr>
          <a:xfrm>
            <a:off x="1150300" y="2094586"/>
            <a:ext cx="3936300" cy="1499100"/>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4900" dirty="0">
                <a:solidFill>
                  <a:schemeClr val="bg1">
                    <a:lumMod val="85000"/>
                  </a:schemeClr>
                </a:solidFill>
                <a:latin typeface="Oswald" pitchFamily="2" charset="0"/>
                <a:cs typeface="Times New Roman" panose="02020603050405020304" pitchFamily="18" charset="0"/>
              </a:rPr>
              <a:t>/Bagging</a:t>
            </a:r>
          </a:p>
        </p:txBody>
      </p:sp>
      <p:sp>
        <p:nvSpPr>
          <p:cNvPr id="5" name="Google Shape;604;p37">
            <a:extLst>
              <a:ext uri="{FF2B5EF4-FFF2-40B4-BE49-F238E27FC236}">
                <a16:creationId xmlns:a16="http://schemas.microsoft.com/office/drawing/2014/main" id="{CB1F6784-0A70-53CF-CD17-43F27EC3D5FC}"/>
              </a:ext>
            </a:extLst>
          </p:cNvPr>
          <p:cNvSpPr txBox="1">
            <a:spLocks/>
          </p:cNvSpPr>
          <p:nvPr/>
        </p:nvSpPr>
        <p:spPr>
          <a:xfrm>
            <a:off x="1150300" y="1506789"/>
            <a:ext cx="1625400" cy="8418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pPr>
            <a:r>
              <a:rPr lang="en" sz="4400" b="1" dirty="0">
                <a:solidFill>
                  <a:srgbClr val="FFEA7D"/>
                </a:solidFill>
                <a:latin typeface="Oswald" pitchFamily="2" charset="0"/>
              </a:rPr>
              <a:t>/</a:t>
            </a:r>
            <a:r>
              <a:rPr lang="en" sz="5000" b="1" dirty="0">
                <a:solidFill>
                  <a:srgbClr val="FFEA7D"/>
                </a:solidFill>
                <a:latin typeface="SVN-Calling Code" panose="020B0509020202020204" pitchFamily="49" charset="0"/>
              </a:rPr>
              <a:t>II</a:t>
            </a:r>
          </a:p>
        </p:txBody>
      </p:sp>
      <p:cxnSp>
        <p:nvCxnSpPr>
          <p:cNvPr id="8" name="Google Shape;607;p37">
            <a:extLst>
              <a:ext uri="{FF2B5EF4-FFF2-40B4-BE49-F238E27FC236}">
                <a16:creationId xmlns:a16="http://schemas.microsoft.com/office/drawing/2014/main" id="{0FA9E9FD-D409-A9BE-24CE-FABEDF9A1F8F}"/>
              </a:ext>
            </a:extLst>
          </p:cNvPr>
          <p:cNvCxnSpPr/>
          <p:nvPr/>
        </p:nvCxnSpPr>
        <p:spPr>
          <a:xfrm>
            <a:off x="1482845" y="3549752"/>
            <a:ext cx="822960" cy="0"/>
          </a:xfrm>
          <a:prstGeom prst="straightConnector1">
            <a:avLst/>
          </a:prstGeom>
          <a:noFill/>
          <a:ln w="12700" cap="flat" cmpd="sng">
            <a:solidFill>
              <a:schemeClr val="bg1"/>
            </a:solidFill>
            <a:prstDash val="solid"/>
            <a:round/>
            <a:headEnd type="none" w="med" len="med"/>
            <a:tailEnd type="stealth" w="med" len="med"/>
          </a:ln>
        </p:spPr>
      </p:cxnSp>
      <p:pic>
        <p:nvPicPr>
          <p:cNvPr id="2" name="Picture 1" descr="A diagram of a classifier&#10;&#10;Description automatically generated">
            <a:extLst>
              <a:ext uri="{FF2B5EF4-FFF2-40B4-BE49-F238E27FC236}">
                <a16:creationId xmlns:a16="http://schemas.microsoft.com/office/drawing/2014/main" id="{F61B0C5B-183A-43A7-CC24-D61116EBAA69}"/>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
                    </a14:imgEffect>
                  </a14:imgLayer>
                </a14:imgProps>
              </a:ext>
              <a:ext uri="{28A0092B-C50C-407E-A947-70E740481C1C}">
                <a14:useLocalDpi xmlns:a14="http://schemas.microsoft.com/office/drawing/2010/main" val="0"/>
              </a:ext>
            </a:extLst>
          </a:blip>
          <a:srcRect r="20505"/>
          <a:stretch/>
        </p:blipFill>
        <p:spPr>
          <a:xfrm>
            <a:off x="4520517" y="1131144"/>
            <a:ext cx="3473183" cy="2462542"/>
          </a:xfrm>
          <a:prstGeom prst="rect">
            <a:avLst/>
          </a:prstGeom>
        </p:spPr>
      </p:pic>
    </p:spTree>
    <p:extLst>
      <p:ext uri="{BB962C8B-B14F-4D97-AF65-F5344CB8AC3E}">
        <p14:creationId xmlns:p14="http://schemas.microsoft.com/office/powerpoint/2010/main" val="359621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1" name="TextBox 10">
            <a:extLst>
              <a:ext uri="{FF2B5EF4-FFF2-40B4-BE49-F238E27FC236}">
                <a16:creationId xmlns:a16="http://schemas.microsoft.com/office/drawing/2014/main" id="{CF4BD4BE-8165-DA38-9254-34C702867710}"/>
              </a:ext>
            </a:extLst>
          </p:cNvPr>
          <p:cNvSpPr txBox="1"/>
          <p:nvPr/>
        </p:nvSpPr>
        <p:spPr>
          <a:xfrm>
            <a:off x="153899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/01</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955142" y="253246"/>
            <a:ext cx="113267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15" name="Google Shape;565;p35">
            <a:extLst>
              <a:ext uri="{FF2B5EF4-FFF2-40B4-BE49-F238E27FC236}">
                <a16:creationId xmlns:a16="http://schemas.microsoft.com/office/drawing/2014/main" id="{3088A0E1-0CF2-359D-9D9B-7FB190150754}"/>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0" name="TextBox 19">
            <a:extLst>
              <a:ext uri="{FF2B5EF4-FFF2-40B4-BE49-F238E27FC236}">
                <a16:creationId xmlns:a16="http://schemas.microsoft.com/office/drawing/2014/main" id="{10A74C7E-7103-88A1-2957-F6007CB0F943}"/>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21" name="Google Shape;565;p35">
            <a:extLst>
              <a:ext uri="{FF2B5EF4-FFF2-40B4-BE49-F238E27FC236}">
                <a16:creationId xmlns:a16="http://schemas.microsoft.com/office/drawing/2014/main" id="{592E90A4-ABF1-B2F8-5961-95A84F09792D}"/>
              </a:ext>
            </a:extLst>
          </p:cNvPr>
          <p:cNvSpPr/>
          <p:nvPr/>
        </p:nvSpPr>
        <p:spPr>
          <a:xfrm>
            <a:off x="1410708" y="160549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2" name="TextBox 21">
            <a:extLst>
              <a:ext uri="{FF2B5EF4-FFF2-40B4-BE49-F238E27FC236}">
                <a16:creationId xmlns:a16="http://schemas.microsoft.com/office/drawing/2014/main" id="{88892D8C-3921-6BBA-A3AC-1C7EF5866986}"/>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/Bagging</a:t>
            </a:r>
          </a:p>
        </p:txBody>
      </p:sp>
    </p:spTree>
    <p:extLst>
      <p:ext uri="{BB962C8B-B14F-4D97-AF65-F5344CB8AC3E}">
        <p14:creationId xmlns:p14="http://schemas.microsoft.com/office/powerpoint/2010/main" val="269539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20" grpId="0"/>
      <p:bldP spid="21"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5" name="Google Shape;565;p35">
            <a:extLst>
              <a:ext uri="{FF2B5EF4-FFF2-40B4-BE49-F238E27FC236}">
                <a16:creationId xmlns:a16="http://schemas.microsoft.com/office/drawing/2014/main" id="{3088A0E1-0CF2-359D-9D9B-7FB190150754}"/>
              </a:ext>
            </a:extLst>
          </p:cNvPr>
          <p:cNvSpPr/>
          <p:nvPr/>
        </p:nvSpPr>
        <p:spPr>
          <a:xfrm rot="5400000">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17" name="TextBox 16">
            <a:extLst>
              <a:ext uri="{FF2B5EF4-FFF2-40B4-BE49-F238E27FC236}">
                <a16:creationId xmlns:a16="http://schemas.microsoft.com/office/drawing/2014/main" id="{8E55938C-B518-9DFF-E0C7-6717D37A1E62}"/>
              </a:ext>
            </a:extLst>
          </p:cNvPr>
          <p:cNvSpPr txBox="1"/>
          <p:nvPr/>
        </p:nvSpPr>
        <p:spPr>
          <a:xfrm>
            <a:off x="1782140" y="1513430"/>
            <a:ext cx="3051118" cy="2492990"/>
          </a:xfrm>
          <a:prstGeom prst="rect">
            <a:avLst/>
          </a:prstGeom>
          <a:noFill/>
        </p:spPr>
        <p:txBody>
          <a:bodyPr wrap="square">
            <a:spAutoFit/>
          </a:bodyPr>
          <a:lstStyle/>
          <a:p>
            <a:pPr marL="285750" indent="-285750">
              <a:buClr>
                <a:schemeClr val="bg1"/>
              </a:buClr>
              <a:buSzPct val="120000"/>
              <a:buFont typeface="Arial" panose="020B0604020202020204" pitchFamily="34" charset="0"/>
              <a:buChar char="•"/>
            </a:pPr>
            <a:r>
              <a:rPr lang="en-US" sz="1300" dirty="0">
                <a:solidFill>
                  <a:srgbClr val="ECECF1"/>
                </a:solidFill>
                <a:latin typeface="SVN-Calling Code" panose="020B0509020202020204" charset="0"/>
              </a:rPr>
              <a:t>Bagging (Bootstrap Aggregating) is an ensemble learning method in machine learning. It combines multiple prediction models to create a final prediction. Instead of relying on a single model, Bagging generates independent sub-models and aggregates their predictions to enhance accuracy.</a:t>
            </a:r>
            <a:endParaRPr lang="en-US" sz="1300" dirty="0">
              <a:latin typeface="SVN-Calling Code" panose="020B0509020202020204" charset="0"/>
            </a:endParaRPr>
          </a:p>
        </p:txBody>
      </p:sp>
      <p:sp>
        <p:nvSpPr>
          <p:cNvPr id="7" name="TextBox 6">
            <a:extLst>
              <a:ext uri="{FF2B5EF4-FFF2-40B4-BE49-F238E27FC236}">
                <a16:creationId xmlns:a16="http://schemas.microsoft.com/office/drawing/2014/main" id="{DC376F54-4D01-3F4F-9410-40D1A5A3A4FB}"/>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21" name="Google Shape;565;p35">
            <a:extLst>
              <a:ext uri="{FF2B5EF4-FFF2-40B4-BE49-F238E27FC236}">
                <a16:creationId xmlns:a16="http://schemas.microsoft.com/office/drawing/2014/main" id="{6209A626-51B1-A441-7198-A297887647F9}"/>
              </a:ext>
            </a:extLst>
          </p:cNvPr>
          <p:cNvSpPr/>
          <p:nvPr/>
        </p:nvSpPr>
        <p:spPr>
          <a:xfrm>
            <a:off x="1410708" y="5376969"/>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2" name="TextBox 21">
            <a:extLst>
              <a:ext uri="{FF2B5EF4-FFF2-40B4-BE49-F238E27FC236}">
                <a16:creationId xmlns:a16="http://schemas.microsoft.com/office/drawing/2014/main" id="{D9CB095A-8331-7BCF-4D01-2F08824F8DAA}"/>
              </a:ext>
            </a:extLst>
          </p:cNvPr>
          <p:cNvSpPr txBox="1"/>
          <p:nvPr/>
        </p:nvSpPr>
        <p:spPr>
          <a:xfrm>
            <a:off x="1456427" y="523481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26" name="Google Shape;602;p37">
            <a:hlinkClick r:id="rId4" action="ppaction://hlinksldjump"/>
            <a:extLst>
              <a:ext uri="{FF2B5EF4-FFF2-40B4-BE49-F238E27FC236}">
                <a16:creationId xmlns:a16="http://schemas.microsoft.com/office/drawing/2014/main" id="{242EA247-6984-F4C1-AD35-D97F87B6B08E}"/>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pic>
        <p:nvPicPr>
          <p:cNvPr id="2" name="Picture 1" descr="A diagram of a classifier&#10;&#10;Description automatically generated">
            <a:extLst>
              <a:ext uri="{FF2B5EF4-FFF2-40B4-BE49-F238E27FC236}">
                <a16:creationId xmlns:a16="http://schemas.microsoft.com/office/drawing/2014/main" id="{E442E960-68D2-94CD-B71B-496AF5891959}"/>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
                    </a14:imgEffect>
                  </a14:imgLayer>
                </a14:imgProps>
              </a:ext>
              <a:ext uri="{28A0092B-C50C-407E-A947-70E740481C1C}">
                <a14:useLocalDpi xmlns:a14="http://schemas.microsoft.com/office/drawing/2010/main" val="0"/>
              </a:ext>
            </a:extLst>
          </a:blip>
          <a:srcRect r="20505"/>
          <a:stretch/>
        </p:blipFill>
        <p:spPr>
          <a:xfrm>
            <a:off x="5432872" y="1666548"/>
            <a:ext cx="2553404" cy="1810404"/>
          </a:xfrm>
          <a:prstGeom prst="rect">
            <a:avLst/>
          </a:prstGeom>
        </p:spPr>
      </p:pic>
      <p:sp>
        <p:nvSpPr>
          <p:cNvPr id="3" name="TextBox 2">
            <a:extLst>
              <a:ext uri="{FF2B5EF4-FFF2-40B4-BE49-F238E27FC236}">
                <a16:creationId xmlns:a16="http://schemas.microsoft.com/office/drawing/2014/main" id="{24D2E1CE-3FDB-C416-9953-BE524D648E20}"/>
              </a:ext>
            </a:extLst>
          </p:cNvPr>
          <p:cNvSpPr txBox="1"/>
          <p:nvPr/>
        </p:nvSpPr>
        <p:spPr>
          <a:xfrm>
            <a:off x="153899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/01</a:t>
            </a:r>
          </a:p>
        </p:txBody>
      </p:sp>
      <p:sp>
        <p:nvSpPr>
          <p:cNvPr id="5" name="Google Shape;603;p37">
            <a:extLst>
              <a:ext uri="{FF2B5EF4-FFF2-40B4-BE49-F238E27FC236}">
                <a16:creationId xmlns:a16="http://schemas.microsoft.com/office/drawing/2014/main" id="{53BAB748-5089-BA64-A683-CC3CFB876AEA}"/>
              </a:ext>
            </a:extLst>
          </p:cNvPr>
          <p:cNvSpPr txBox="1">
            <a:spLocks/>
          </p:cNvSpPr>
          <p:nvPr/>
        </p:nvSpPr>
        <p:spPr>
          <a:xfrm>
            <a:off x="1955142" y="253246"/>
            <a:ext cx="113267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8" name="Google Shape;603;p37">
            <a:extLst>
              <a:ext uri="{FF2B5EF4-FFF2-40B4-BE49-F238E27FC236}">
                <a16:creationId xmlns:a16="http://schemas.microsoft.com/office/drawing/2014/main" id="{D82CB4F8-1D3B-3250-0638-C06473EA43F9}"/>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/Bagging</a:t>
            </a:r>
          </a:p>
        </p:txBody>
      </p:sp>
    </p:spTree>
    <p:extLst>
      <p:ext uri="{BB962C8B-B14F-4D97-AF65-F5344CB8AC3E}">
        <p14:creationId xmlns:p14="http://schemas.microsoft.com/office/powerpoint/2010/main" val="1527412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1" nodeType="clickEffect">
                                  <p:stCondLst>
                                    <p:cond delay="0"/>
                                  </p:stCondLst>
                                  <p:childTnLst>
                                    <p:animEffect transition="out" filter="wipe(down)">
                                      <p:cBhvr>
                                        <p:cTn id="14" dur="750"/>
                                        <p:tgtEl>
                                          <p:spTgt spid="17"/>
                                        </p:tgtEl>
                                      </p:cBhvr>
                                    </p:animEffect>
                                    <p:set>
                                      <p:cBhvr>
                                        <p:cTn id="15" dur="1" fill="hold">
                                          <p:stCondLst>
                                            <p:cond delay="749"/>
                                          </p:stCondLst>
                                        </p:cTn>
                                        <p:tgtEl>
                                          <p:spTgt spid="17"/>
                                        </p:tgtEl>
                                        <p:attrNameLst>
                                          <p:attrName>style.visibility</p:attrName>
                                        </p:attrNameLst>
                                      </p:cBhvr>
                                      <p:to>
                                        <p:strVal val="hidden"/>
                                      </p:to>
                                    </p:set>
                                  </p:childTnLst>
                                </p:cTn>
                              </p:par>
                              <p:par>
                                <p:cTn id="16" presetID="10" presetClass="exit" presetSubtype="0" fill="hold" nodeType="withEffect">
                                  <p:stCondLst>
                                    <p:cond delay="25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184704" y="1582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63" name="TextBox 62">
            <a:extLst>
              <a:ext uri="{FF2B5EF4-FFF2-40B4-BE49-F238E27FC236}">
                <a16:creationId xmlns:a16="http://schemas.microsoft.com/office/drawing/2014/main" id="{2FE25709-1B78-7ED9-9F94-2569CEE96841}"/>
              </a:ext>
            </a:extLst>
          </p:cNvPr>
          <p:cNvSpPr txBox="1"/>
          <p:nvPr/>
        </p:nvSpPr>
        <p:spPr>
          <a:xfrm>
            <a:off x="1269785" y="2274402"/>
            <a:ext cx="2859925" cy="1323439"/>
          </a:xfrm>
          <a:prstGeom prst="rect">
            <a:avLst/>
          </a:prstGeom>
          <a:noFill/>
        </p:spPr>
        <p:txBody>
          <a:bodyPr wrap="square" rtlCol="0">
            <a:spAutoFit/>
          </a:bodyPr>
          <a:lstStyle/>
          <a:p>
            <a:pPr marL="400050" indent="-400050">
              <a:buAutoNum type="romanUcPeriod"/>
            </a:pPr>
            <a:r>
              <a:rPr lang="en-US" sz="2000" dirty="0">
                <a:solidFill>
                  <a:schemeClr val="bg1">
                    <a:lumMod val="85000"/>
                  </a:schemeClr>
                </a:solidFill>
                <a:latin typeface="SVN-Calling Code" panose="020B0509020202020204" pitchFamily="49" charset="0"/>
                <a:cs typeface="Times New Roman" panose="02020603050405020304" pitchFamily="18" charset="0"/>
              </a:rPr>
              <a:t>Tree</a:t>
            </a:r>
          </a:p>
          <a:p>
            <a:pPr marL="400050" indent="-400050">
              <a:buAutoNum type="romanUcPeriod"/>
            </a:pPr>
            <a:r>
              <a:rPr lang="en-US" sz="2000" dirty="0">
                <a:solidFill>
                  <a:schemeClr val="bg1">
                    <a:lumMod val="85000"/>
                  </a:schemeClr>
                </a:solidFill>
                <a:latin typeface="SVN-Calling Code" panose="020B0509020202020204" pitchFamily="49" charset="0"/>
                <a:cs typeface="Times New Roman" panose="02020603050405020304" pitchFamily="18" charset="0"/>
              </a:rPr>
              <a:t>Bagging</a:t>
            </a:r>
          </a:p>
          <a:p>
            <a:pPr marL="400050" indent="-400050">
              <a:buAutoNum type="romanUcPeriod"/>
            </a:pPr>
            <a:r>
              <a:rPr lang="en-US" sz="2000" dirty="0">
                <a:solidFill>
                  <a:schemeClr val="bg1">
                    <a:lumMod val="85000"/>
                  </a:schemeClr>
                </a:solidFill>
                <a:latin typeface="SVN-Calling Code" panose="020B0509020202020204" pitchFamily="49" charset="0"/>
                <a:cs typeface="Times New Roman" panose="02020603050405020304" pitchFamily="18" charset="0"/>
              </a:rPr>
              <a:t>Forests</a:t>
            </a:r>
          </a:p>
          <a:p>
            <a:pPr marL="400050" indent="-400050">
              <a:buAutoNum type="romanUcPeriod"/>
            </a:pPr>
            <a:r>
              <a:rPr lang="en-US" sz="2000" dirty="0">
                <a:solidFill>
                  <a:schemeClr val="bg1">
                    <a:lumMod val="85000"/>
                  </a:schemeClr>
                </a:solidFill>
                <a:latin typeface="SVN-Calling Code" panose="020B0509020202020204" pitchFamily="49" charset="0"/>
                <a:cs typeface="Times New Roman" panose="02020603050405020304" pitchFamily="18" charset="0"/>
              </a:rPr>
              <a:t>Boosting</a:t>
            </a:r>
          </a:p>
        </p:txBody>
      </p:sp>
      <p:sp>
        <p:nvSpPr>
          <p:cNvPr id="69" name="TextBox 68">
            <a:extLst>
              <a:ext uri="{FF2B5EF4-FFF2-40B4-BE49-F238E27FC236}">
                <a16:creationId xmlns:a16="http://schemas.microsoft.com/office/drawing/2014/main" id="{B24E69C4-7B40-D191-4401-4A235176038E}"/>
              </a:ext>
            </a:extLst>
          </p:cNvPr>
          <p:cNvSpPr txBox="1"/>
          <p:nvPr/>
        </p:nvSpPr>
        <p:spPr>
          <a:xfrm>
            <a:off x="1269785" y="1319977"/>
            <a:ext cx="4800048" cy="954107"/>
          </a:xfrm>
          <a:prstGeom prst="rect">
            <a:avLst/>
          </a:prstGeom>
          <a:noFill/>
        </p:spPr>
        <p:txBody>
          <a:bodyPr wrap="square">
            <a:spAutoFit/>
          </a:bodyPr>
          <a:lstStyle/>
          <a:p>
            <a:r>
              <a:rPr lang="en-US" sz="2800" b="0" i="0" dirty="0">
                <a:solidFill>
                  <a:schemeClr val="bg1">
                    <a:lumMod val="85000"/>
                  </a:schemeClr>
                </a:solidFill>
                <a:effectLst/>
                <a:latin typeface="Oswald SemiBold" pitchFamily="2" charset="0"/>
              </a:rPr>
              <a:t>Trees, Forests, Bagging</a:t>
            </a:r>
            <a:endParaRPr lang="en-US" sz="2800" dirty="0">
              <a:solidFill>
                <a:schemeClr val="bg1">
                  <a:lumMod val="85000"/>
                </a:schemeClr>
              </a:solidFill>
              <a:latin typeface="Oswald SemiBold" pitchFamily="2" charset="0"/>
            </a:endParaRPr>
          </a:p>
          <a:p>
            <a:r>
              <a:rPr lang="en-US" sz="2800" b="0" i="0" dirty="0">
                <a:solidFill>
                  <a:schemeClr val="bg1">
                    <a:lumMod val="85000"/>
                  </a:schemeClr>
                </a:solidFill>
                <a:effectLst/>
                <a:latin typeface="Oswald SemiBold" pitchFamily="2" charset="0"/>
              </a:rPr>
              <a:t>and Boosting</a:t>
            </a:r>
            <a:endParaRPr lang="en-US" sz="2800" dirty="0">
              <a:solidFill>
                <a:schemeClr val="bg1">
                  <a:lumMod val="85000"/>
                </a:schemeClr>
              </a:solidFill>
              <a:latin typeface="Oswald SemiBold" pitchFamily="2" charset="0"/>
            </a:endParaRPr>
          </a:p>
        </p:txBody>
      </p:sp>
      <p:cxnSp>
        <p:nvCxnSpPr>
          <p:cNvPr id="95" name="Google Shape;607;p37">
            <a:extLst>
              <a:ext uri="{FF2B5EF4-FFF2-40B4-BE49-F238E27FC236}">
                <a16:creationId xmlns:a16="http://schemas.microsoft.com/office/drawing/2014/main" id="{CA0A41D0-90F3-A870-9981-76EA119B6CEB}"/>
              </a:ext>
            </a:extLst>
          </p:cNvPr>
          <p:cNvCxnSpPr>
            <a:cxnSpLocks/>
          </p:cNvCxnSpPr>
          <p:nvPr/>
        </p:nvCxnSpPr>
        <p:spPr>
          <a:xfrm>
            <a:off x="1105155" y="2489324"/>
            <a:ext cx="0" cy="949887"/>
          </a:xfrm>
          <a:prstGeom prst="straightConnector1">
            <a:avLst/>
          </a:prstGeom>
          <a:noFill/>
          <a:ln w="19050" cap="flat" cmpd="sng">
            <a:solidFill>
              <a:schemeClr val="bg1"/>
            </a:solidFill>
            <a:prstDash val="solid"/>
            <a:round/>
            <a:headEnd type="none" w="med" len="med"/>
            <a:tailEnd type="stealth" w="med" len="med"/>
          </a:ln>
        </p:spPr>
      </p:cxnSp>
      <p:pic>
        <p:nvPicPr>
          <p:cNvPr id="3" name="Picture 16" descr="miraclebanks (Miracle) · GitHub">
            <a:extLst>
              <a:ext uri="{FF2B5EF4-FFF2-40B4-BE49-F238E27FC236}">
                <a16:creationId xmlns:a16="http://schemas.microsoft.com/office/drawing/2014/main" id="{99D00E9E-481C-9D98-DFB1-895E605A8A3D}"/>
              </a:ext>
            </a:extLst>
          </p:cNvPr>
          <p:cNvPicPr>
            <a:picLocks noChangeAspect="1" noChangeArrowheads="1"/>
          </p:cNvPicPr>
          <p:nvPr/>
        </p:nvPicPr>
        <p:blipFill>
          <a:blip r:embed="rId5">
            <a:clrChange>
              <a:clrFrom>
                <a:srgbClr val="69B7E2"/>
              </a:clrFrom>
              <a:clrTo>
                <a:srgbClr val="69B7E2">
                  <a:alpha val="0"/>
                </a:srgbClr>
              </a:clrTo>
            </a:clrChange>
            <a:extLst>
              <a:ext uri="{28A0092B-C50C-407E-A947-70E740481C1C}">
                <a14:useLocalDpi xmlns:a14="http://schemas.microsoft.com/office/drawing/2010/main" val="0"/>
              </a:ext>
            </a:extLst>
          </a:blip>
          <a:srcRect/>
          <a:stretch>
            <a:fillRect/>
          </a:stretch>
        </p:blipFill>
        <p:spPr bwMode="auto">
          <a:xfrm>
            <a:off x="4281393" y="924355"/>
            <a:ext cx="4281963" cy="321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7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up)">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5" name="Google Shape;565;p35">
            <a:extLst>
              <a:ext uri="{FF2B5EF4-FFF2-40B4-BE49-F238E27FC236}">
                <a16:creationId xmlns:a16="http://schemas.microsoft.com/office/drawing/2014/main" id="{3088A0E1-0CF2-359D-9D9B-7FB190150754}"/>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0" name="TextBox 19">
            <a:extLst>
              <a:ext uri="{FF2B5EF4-FFF2-40B4-BE49-F238E27FC236}">
                <a16:creationId xmlns:a16="http://schemas.microsoft.com/office/drawing/2014/main" id="{10A74C7E-7103-88A1-2957-F6007CB0F943}"/>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21" name="Google Shape;565;p35">
            <a:extLst>
              <a:ext uri="{FF2B5EF4-FFF2-40B4-BE49-F238E27FC236}">
                <a16:creationId xmlns:a16="http://schemas.microsoft.com/office/drawing/2014/main" id="{592E90A4-ABF1-B2F8-5961-95A84F09792D}"/>
              </a:ext>
            </a:extLst>
          </p:cNvPr>
          <p:cNvSpPr/>
          <p:nvPr/>
        </p:nvSpPr>
        <p:spPr>
          <a:xfrm rot="5400000">
            <a:off x="1410707" y="162835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2" name="TextBox 21">
            <a:extLst>
              <a:ext uri="{FF2B5EF4-FFF2-40B4-BE49-F238E27FC236}">
                <a16:creationId xmlns:a16="http://schemas.microsoft.com/office/drawing/2014/main" id="{88892D8C-3921-6BBA-A3AC-1C7EF5866986}"/>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5" name="TextBox 4">
            <a:extLst>
              <a:ext uri="{FF2B5EF4-FFF2-40B4-BE49-F238E27FC236}">
                <a16:creationId xmlns:a16="http://schemas.microsoft.com/office/drawing/2014/main" id="{5C10B590-DA82-070A-C65C-F7C91A3AA290}"/>
              </a:ext>
            </a:extLst>
          </p:cNvPr>
          <p:cNvSpPr txBox="1"/>
          <p:nvPr/>
        </p:nvSpPr>
        <p:spPr>
          <a:xfrm>
            <a:off x="1782138" y="1860562"/>
            <a:ext cx="3247061" cy="2092881"/>
          </a:xfrm>
          <a:prstGeom prst="rect">
            <a:avLst/>
          </a:prstGeom>
          <a:noFill/>
        </p:spPr>
        <p:txBody>
          <a:bodyPr wrap="square">
            <a:spAutoFit/>
          </a:bodyPr>
          <a:lstStyle/>
          <a:p>
            <a:pPr marL="171450" lvl="0" indent="-171450" defTabSz="914400">
              <a:spcBef>
                <a:spcPct val="20000"/>
              </a:spcBef>
              <a:buFont typeface="Arial" panose="020B0604020202020204" pitchFamily="34" charset="0"/>
              <a:buChar char="•"/>
              <a:defRPr/>
            </a:pPr>
            <a:r>
              <a:rPr lang="en-US" sz="1300" dirty="0">
                <a:solidFill>
                  <a:srgbClr val="ECECF1"/>
                </a:solidFill>
                <a:latin typeface="SVN-Calling Code" panose="020B0509020202020204" charset="0"/>
              </a:rPr>
              <a:t>Reduce overfitting, a common issue in machine learning where a model becomes overly complex and struggles to generalize well to new data. It also enhances model accuracy by amalgamating information from various independent sub-models, simultaneously reducing variance among these sub-models.</a:t>
            </a:r>
            <a:endParaRPr kumimoji="0" lang="en-US" sz="1300" b="0" i="0" u="none" strike="noStrike" kern="1200" cap="none" spc="0" normalizeH="0" baseline="0" noProof="0" dirty="0">
              <a:ln>
                <a:noFill/>
              </a:ln>
              <a:solidFill>
                <a:schemeClr val="bg1"/>
              </a:solidFill>
              <a:effectLst/>
              <a:uLnTx/>
              <a:uFillTx/>
              <a:latin typeface="SVN-Calling Code" panose="020B0509020202020204" pitchFamily="49" charset="0"/>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pic>
        <p:nvPicPr>
          <p:cNvPr id="2" name="Picture 1" descr="A diagram of a graph&#10;&#10;Description automatically generated with medium confidence">
            <a:extLst>
              <a:ext uri="{FF2B5EF4-FFF2-40B4-BE49-F238E27FC236}">
                <a16:creationId xmlns:a16="http://schemas.microsoft.com/office/drawing/2014/main" id="{00D9B862-A1DD-8007-5540-A9E218D50E63}"/>
              </a:ext>
            </a:extLst>
          </p:cNvPr>
          <p:cNvPicPr>
            <a:picLocks noChangeAspect="1"/>
          </p:cNvPicPr>
          <p:nvPr/>
        </p:nvPicPr>
        <p:blipFill rotWithShape="1">
          <a:blip r:embed="rId5">
            <a:extLst>
              <a:ext uri="{28A0092B-C50C-407E-A947-70E740481C1C}">
                <a14:useLocalDpi xmlns:a14="http://schemas.microsoft.com/office/drawing/2010/main" val="0"/>
              </a:ext>
            </a:extLst>
          </a:blip>
          <a:srcRect l="32736"/>
          <a:stretch/>
        </p:blipFill>
        <p:spPr>
          <a:xfrm>
            <a:off x="5167264" y="1447027"/>
            <a:ext cx="2840638" cy="2249445"/>
          </a:xfrm>
          <a:prstGeom prst="rect">
            <a:avLst/>
          </a:prstGeom>
        </p:spPr>
      </p:pic>
      <p:sp>
        <p:nvSpPr>
          <p:cNvPr id="3" name="TextBox 2">
            <a:extLst>
              <a:ext uri="{FF2B5EF4-FFF2-40B4-BE49-F238E27FC236}">
                <a16:creationId xmlns:a16="http://schemas.microsoft.com/office/drawing/2014/main" id="{ACFFD551-E050-B26E-DC4F-714189E08C62}"/>
              </a:ext>
            </a:extLst>
          </p:cNvPr>
          <p:cNvSpPr txBox="1"/>
          <p:nvPr/>
        </p:nvSpPr>
        <p:spPr>
          <a:xfrm>
            <a:off x="153899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/01</a:t>
            </a:r>
          </a:p>
        </p:txBody>
      </p:sp>
      <p:sp>
        <p:nvSpPr>
          <p:cNvPr id="7" name="Google Shape;603;p37">
            <a:extLst>
              <a:ext uri="{FF2B5EF4-FFF2-40B4-BE49-F238E27FC236}">
                <a16:creationId xmlns:a16="http://schemas.microsoft.com/office/drawing/2014/main" id="{33AEA8DE-E683-0B33-72B4-FC3F7CC6EF5D}"/>
              </a:ext>
            </a:extLst>
          </p:cNvPr>
          <p:cNvSpPr txBox="1">
            <a:spLocks/>
          </p:cNvSpPr>
          <p:nvPr/>
        </p:nvSpPr>
        <p:spPr>
          <a:xfrm>
            <a:off x="1955142" y="253246"/>
            <a:ext cx="113267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8" name="Google Shape;603;p37">
            <a:extLst>
              <a:ext uri="{FF2B5EF4-FFF2-40B4-BE49-F238E27FC236}">
                <a16:creationId xmlns:a16="http://schemas.microsoft.com/office/drawing/2014/main" id="{C9CB86F5-EF88-615D-9D76-62597374D1D8}"/>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/Bagging</a:t>
            </a:r>
          </a:p>
        </p:txBody>
      </p:sp>
    </p:spTree>
    <p:extLst>
      <p:ext uri="{BB962C8B-B14F-4D97-AF65-F5344CB8AC3E}">
        <p14:creationId xmlns:p14="http://schemas.microsoft.com/office/powerpoint/2010/main" val="1278003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3" name="TextBox 2">
            <a:extLst>
              <a:ext uri="{FF2B5EF4-FFF2-40B4-BE49-F238E27FC236}">
                <a16:creationId xmlns:a16="http://schemas.microsoft.com/office/drawing/2014/main" id="{ACFFD551-E050-B26E-DC4F-714189E08C62}"/>
              </a:ext>
            </a:extLst>
          </p:cNvPr>
          <p:cNvSpPr txBox="1"/>
          <p:nvPr/>
        </p:nvSpPr>
        <p:spPr>
          <a:xfrm>
            <a:off x="153899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7" name="Google Shape;603;p37">
            <a:extLst>
              <a:ext uri="{FF2B5EF4-FFF2-40B4-BE49-F238E27FC236}">
                <a16:creationId xmlns:a16="http://schemas.microsoft.com/office/drawing/2014/main" id="{33AEA8DE-E683-0B33-72B4-FC3F7CC6EF5D}"/>
              </a:ext>
            </a:extLst>
          </p:cNvPr>
          <p:cNvSpPr txBox="1">
            <a:spLocks/>
          </p:cNvSpPr>
          <p:nvPr/>
        </p:nvSpPr>
        <p:spPr>
          <a:xfrm>
            <a:off x="2005942" y="253246"/>
            <a:ext cx="113267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Algorithm </a:t>
            </a:r>
          </a:p>
        </p:txBody>
      </p:sp>
      <p:sp>
        <p:nvSpPr>
          <p:cNvPr id="8" name="Google Shape;603;p37">
            <a:extLst>
              <a:ext uri="{FF2B5EF4-FFF2-40B4-BE49-F238E27FC236}">
                <a16:creationId xmlns:a16="http://schemas.microsoft.com/office/drawing/2014/main" id="{C9CB86F5-EF88-615D-9D76-62597374D1D8}"/>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/Bagging</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63641EE-925A-714A-6A2A-E3D7EE70BD03}"/>
                  </a:ext>
                </a:extLst>
              </p:cNvPr>
              <p:cNvSpPr txBox="1"/>
              <p:nvPr/>
            </p:nvSpPr>
            <p:spPr>
              <a:xfrm>
                <a:off x="1165185" y="1019200"/>
                <a:ext cx="6813629" cy="307777"/>
              </a:xfrm>
              <a:prstGeom prst="rect">
                <a:avLst/>
              </a:prstGeom>
              <a:noFill/>
            </p:spPr>
            <p:txBody>
              <a:bodyPr wrap="square">
                <a:spAutoFit/>
              </a:bodyPr>
              <a:lstStyle/>
              <a:p>
                <a:pPr marL="0" algn="l" rtl="0" eaLnBrk="1" latinLnBrk="0" hangingPunct="1">
                  <a:spcBef>
                    <a:spcPts val="0"/>
                  </a:spcBef>
                  <a:spcAft>
                    <a:spcPts val="0"/>
                  </a:spcAft>
                </a:pPr>
                <a:r>
                  <a:rPr lang="en-US" sz="1400" b="0" i="0" kern="1200" dirty="0">
                    <a:solidFill>
                      <a:srgbClr val="A9D18E"/>
                    </a:solidFill>
                    <a:effectLst>
                      <a:outerShdw blurRad="38100" dist="38100" dir="2700000" algn="tl" rotWithShape="0">
                        <a:srgbClr val="000000">
                          <a:alpha val="43000"/>
                        </a:srgbClr>
                      </a:outerShdw>
                    </a:effectLst>
                    <a:latin typeface="SVN-Calling Code" panose="020B0509020202020204" pitchFamily="49" charset="0"/>
                  </a:rPr>
                  <a:t>Bagging(</a:t>
                </a:r>
                <a14:m>
                  <m:oMath xmlns:m="http://schemas.openxmlformats.org/officeDocument/2006/math">
                    <m:r>
                      <a:rPr lang="en-US" sz="14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rPr>
                      <m:t>𝒜</m:t>
                    </m:r>
                    <m:r>
                      <a:rPr lang="en-US" sz="14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rPr>
                      <m:t>,</m:t>
                    </m:r>
                    <m:r>
                      <a:rPr lang="en-US" sz="14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rPr>
                      <m:t>𝒟</m:t>
                    </m:r>
                    <m:r>
                      <a:rPr lang="en-US" sz="14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rPr>
                      <m:t>,</m:t>
                    </m:r>
                    <m:r>
                      <a:rPr lang="en-US" sz="14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rPr>
                      <m:t>ℬ</m:t>
                    </m:r>
                  </m:oMath>
                </a14:m>
                <a:r>
                  <a:rPr lang="en-US" sz="1400" b="0" i="0" kern="1200" dirty="0">
                    <a:solidFill>
                      <a:srgbClr val="A9D18E"/>
                    </a:solidFill>
                    <a:effectLst>
                      <a:outerShdw blurRad="38100" dist="38100" dir="2700000" algn="tl" rotWithShape="0">
                        <a:srgbClr val="000000">
                          <a:alpha val="43000"/>
                        </a:srgbClr>
                      </a:outerShdw>
                    </a:effectLst>
                    <a:latin typeface="SVN-Calling Code" panose="020B0509020202020204" pitchFamily="49" charset="0"/>
                  </a:rPr>
                  <a:t>) </a:t>
                </a:r>
                <a:r>
                  <a:rPr lang="en-US" sz="1400" b="0" i="0" kern="1200" dirty="0">
                    <a:solidFill>
                      <a:srgbClr val="FFFFFF"/>
                    </a:solidFill>
                    <a:effectLst>
                      <a:outerShdw blurRad="38100" dist="38100" dir="2700000" algn="tl" rotWithShape="0">
                        <a:srgbClr val="000000">
                          <a:alpha val="43000"/>
                        </a:srgbClr>
                      </a:outerShdw>
                    </a:effectLst>
                    <a:latin typeface="SVN-Calling Code" panose="020B0509020202020204" pitchFamily="49" charset="0"/>
                  </a:rPr>
                  <a:t>denotes the Bagging procedure</a:t>
                </a:r>
                <a:r>
                  <a:rPr lang="en-US" sz="1400" dirty="0">
                    <a:solidFill>
                      <a:srgbClr val="FFFFFF"/>
                    </a:solidFill>
                    <a:effectLst>
                      <a:outerShdw blurRad="38100" dist="38100" dir="2700000" algn="tl" rotWithShape="0">
                        <a:srgbClr val="000000">
                          <a:alpha val="43000"/>
                        </a:srgbClr>
                      </a:outerShdw>
                    </a:effectLst>
                    <a:latin typeface="SVN-Calling Code" panose="020B0509020202020204" pitchFamily="49" charset="0"/>
                  </a:rPr>
                  <a:t>:</a:t>
                </a:r>
                <a:endParaRPr lang="en-US" sz="1400" dirty="0">
                  <a:effectLst/>
                  <a:latin typeface="SVN-Calling Code" panose="020B0509020202020204" pitchFamily="49" charset="0"/>
                </a:endParaRPr>
              </a:p>
            </p:txBody>
          </p:sp>
        </mc:Choice>
        <mc:Fallback xmlns="">
          <p:sp>
            <p:nvSpPr>
              <p:cNvPr id="16" name="TextBox 15">
                <a:extLst>
                  <a:ext uri="{FF2B5EF4-FFF2-40B4-BE49-F238E27FC236}">
                    <a16:creationId xmlns:a16="http://schemas.microsoft.com/office/drawing/2014/main" id="{B63641EE-925A-714A-6A2A-E3D7EE70BD03}"/>
                  </a:ext>
                </a:extLst>
              </p:cNvPr>
              <p:cNvSpPr txBox="1">
                <a:spLocks noRot="1" noChangeAspect="1" noMove="1" noResize="1" noEditPoints="1" noAdjustHandles="1" noChangeArrowheads="1" noChangeShapeType="1" noTextEdit="1"/>
              </p:cNvSpPr>
              <p:nvPr/>
            </p:nvSpPr>
            <p:spPr>
              <a:xfrm>
                <a:off x="1165185" y="1019200"/>
                <a:ext cx="6813629" cy="307777"/>
              </a:xfrm>
              <a:prstGeom prst="rect">
                <a:avLst/>
              </a:prstGeom>
              <a:blipFill>
                <a:blip r:embed="rId5"/>
                <a:stretch>
                  <a:fillRect l="-358" t="-3922"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FC54050-B419-0AA3-63CD-4DD70F164192}"/>
                  </a:ext>
                </a:extLst>
              </p:cNvPr>
              <p:cNvSpPr txBox="1"/>
              <p:nvPr/>
            </p:nvSpPr>
            <p:spPr>
              <a:xfrm>
                <a:off x="3753852" y="1412775"/>
                <a:ext cx="1636295" cy="369332"/>
              </a:xfrm>
              <a:prstGeom prst="rect">
                <a:avLst/>
              </a:prstGeom>
              <a:noFill/>
            </p:spPr>
            <p:txBody>
              <a:bodyPr wrap="square">
                <a:spAutoFit/>
              </a:bodyPr>
              <a:lstStyle/>
              <a:p>
                <a14:m>
                  <m:oMath xmlns:m="http://schemas.openxmlformats.org/officeDocument/2006/math">
                    <m:sSub>
                      <m:sSubPr>
                        <m:ctrlPr>
                          <a:rPr lang="en-US"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i="1">
                            <a:solidFill>
                              <a:schemeClr val="accent6">
                                <a:lumMod val="60000"/>
                                <a:lumOff val="40000"/>
                              </a:schemeClr>
                            </a:solidFill>
                            <a:latin typeface="Cambria Math" panose="02040503050406030204" pitchFamily="18" charset="0"/>
                            <a:ea typeface="Cambria Math" panose="02040503050406030204" pitchFamily="18" charset="0"/>
                          </a:rPr>
                          <m:t>h</m:t>
                        </m:r>
                      </m:e>
                      <m:sub>
                        <m:r>
                          <a:rPr lang="en-US" i="1">
                            <a:solidFill>
                              <a:schemeClr val="accent6">
                                <a:lumMod val="60000"/>
                                <a:lumOff val="40000"/>
                              </a:schemeClr>
                            </a:solidFill>
                            <a:latin typeface="Cambria Math" panose="02040503050406030204" pitchFamily="18" charset="0"/>
                            <a:ea typeface="Cambria Math" panose="02040503050406030204" pitchFamily="18" charset="0"/>
                          </a:rPr>
                          <m:t>𝑖</m:t>
                        </m:r>
                      </m:sub>
                    </m:sSub>
                    <m:d>
                      <m:dPr>
                        <m:ctrlPr>
                          <a:rPr lang="en-US"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i="1">
                            <a:solidFill>
                              <a:schemeClr val="accent6">
                                <a:lumMod val="60000"/>
                                <a:lumOff val="40000"/>
                              </a:schemeClr>
                            </a:solidFill>
                            <a:latin typeface="Cambria Math" panose="02040503050406030204" pitchFamily="18" charset="0"/>
                            <a:ea typeface="Cambria Math" panose="02040503050406030204" pitchFamily="18" charset="0"/>
                          </a:rPr>
                          <m:t>𝑥</m:t>
                        </m:r>
                      </m:e>
                    </m:d>
                  </m:oMath>
                </a14:m>
                <a:r>
                  <a:rPr lang="en-US" dirty="0">
                    <a:solidFill>
                      <a:schemeClr val="accent6">
                        <a:lumMod val="60000"/>
                        <a:lumOff val="40000"/>
                      </a:schemeClr>
                    </a:solidFill>
                  </a:rPr>
                  <a:t> = </a:t>
                </a:r>
                <a14:m>
                  <m:oMath xmlns:m="http://schemas.openxmlformats.org/officeDocument/2006/math">
                    <m:r>
                      <a:rPr lang="en-US" i="1" smtClean="0">
                        <a:solidFill>
                          <a:schemeClr val="accent6">
                            <a:lumMod val="60000"/>
                            <a:lumOff val="40000"/>
                          </a:schemeClr>
                        </a:solidFill>
                        <a:latin typeface="Cambria Math" panose="02040503050406030204" pitchFamily="18" charset="0"/>
                        <a:ea typeface="Cambria Math" panose="02040503050406030204" pitchFamily="18" charset="0"/>
                      </a:rPr>
                      <m:t>𝒜</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𝒟</m:t>
                        </m:r>
                      </m:e>
                      <m: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𝑖</m:t>
                        </m:r>
                      </m:sub>
                    </m:s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oMath>
                </a14:m>
                <a:r>
                  <a:rPr lang="en-US" dirty="0">
                    <a:solidFill>
                      <a:schemeClr val="accent6">
                        <a:lumMod val="60000"/>
                        <a:lumOff val="40000"/>
                      </a:schemeClr>
                    </a:solidFill>
                  </a:rPr>
                  <a:t>  </a:t>
                </a:r>
              </a:p>
            </p:txBody>
          </p:sp>
        </mc:Choice>
        <mc:Fallback xmlns="">
          <p:sp>
            <p:nvSpPr>
              <p:cNvPr id="27" name="TextBox 26">
                <a:extLst>
                  <a:ext uri="{FF2B5EF4-FFF2-40B4-BE49-F238E27FC236}">
                    <a16:creationId xmlns:a16="http://schemas.microsoft.com/office/drawing/2014/main" id="{1FC54050-B419-0AA3-63CD-4DD70F164192}"/>
                  </a:ext>
                </a:extLst>
              </p:cNvPr>
              <p:cNvSpPr txBox="1">
                <a:spLocks noRot="1" noChangeAspect="1" noMove="1" noResize="1" noEditPoints="1" noAdjustHandles="1" noChangeArrowheads="1" noChangeShapeType="1" noTextEdit="1"/>
              </p:cNvSpPr>
              <p:nvPr/>
            </p:nvSpPr>
            <p:spPr>
              <a:xfrm>
                <a:off x="3753852" y="1412775"/>
                <a:ext cx="1636295" cy="369332"/>
              </a:xfrm>
              <a:prstGeom prst="rect">
                <a:avLst/>
              </a:prstGeom>
              <a:blipFill>
                <a:blip r:embed="rId6"/>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560E54E-44EB-173C-C0F2-CA83BF4FB39D}"/>
                  </a:ext>
                </a:extLst>
              </p:cNvPr>
              <p:cNvSpPr txBox="1"/>
              <p:nvPr/>
            </p:nvSpPr>
            <p:spPr>
              <a:xfrm>
                <a:off x="1405287" y="2068732"/>
                <a:ext cx="5813660" cy="1292662"/>
              </a:xfrm>
              <a:prstGeom prst="rect">
                <a:avLst/>
              </a:prstGeom>
              <a:noFill/>
            </p:spPr>
            <p:txBody>
              <a:bodyPr wrap="square">
                <a:spAutoFit/>
              </a:bodyPr>
              <a:lstStyle/>
              <a:p>
                <a:pPr marL="0" algn="l" rtl="0" eaLnBrk="1" latinLnBrk="0" hangingPunct="1">
                  <a:spcBef>
                    <a:spcPts val="0"/>
                  </a:spcBef>
                  <a:spcAft>
                    <a:spcPts val="0"/>
                  </a:spcAft>
                </a:pPr>
                <a:r>
                  <a:rPr lang="en-US" sz="1300" b="0" i="0" kern="1200" dirty="0">
                    <a:solidFill>
                      <a:srgbClr val="FFFFFF"/>
                    </a:solidFill>
                    <a:effectLst>
                      <a:outerShdw blurRad="38100" dist="38100" dir="2700000" algn="tl" rotWithShape="0">
                        <a:srgbClr val="000000">
                          <a:alpha val="43000"/>
                        </a:srgbClr>
                      </a:outerShdw>
                    </a:effectLst>
                    <a:latin typeface="SVN-Calling Code" panose="020B0509020202020204" pitchFamily="49" charset="0"/>
                    <a:ea typeface="+mn-ea"/>
                    <a:cs typeface="+mn-cs"/>
                  </a:rPr>
                  <a:t>Where:</a:t>
                </a:r>
                <a:endParaRPr lang="en-US" sz="1300" dirty="0">
                  <a:effectLst/>
                </a:endParaRPr>
              </a:p>
              <a:p>
                <a:pPr marL="742950" lvl="1" indent="-285750">
                  <a:buClr>
                    <a:schemeClr val="bg1"/>
                  </a:buClr>
                  <a:buFont typeface="Arial" panose="020B0604020202020204" pitchFamily="34" charset="0"/>
                  <a:buChar char="•"/>
                </a:pPr>
                <a14:m>
                  <m:oMath xmlns:m="http://schemas.openxmlformats.org/officeDocument/2006/math">
                    <m:r>
                      <a:rPr lang="en-US" sz="13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cs typeface="+mn-cs"/>
                      </a:rPr>
                      <m:t>𝒜</m:t>
                    </m:r>
                    <m:r>
                      <a:rPr lang="en-US" sz="1300" b="0" i="1" kern="1200">
                        <a:solidFill>
                          <a:srgbClr val="FFFFFF"/>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cs typeface="+mn-cs"/>
                      </a:rPr>
                      <m:t> </m:t>
                    </m:r>
                  </m:oMath>
                </a14:m>
                <a:r>
                  <a:rPr lang="en-US" sz="1300" b="0" i="0" kern="1200" dirty="0">
                    <a:solidFill>
                      <a:srgbClr val="FFFFFF"/>
                    </a:solidFill>
                    <a:effectLst>
                      <a:outerShdw blurRad="38100" dist="38100" dir="2700000" algn="tl" rotWithShape="0">
                        <a:srgbClr val="000000">
                          <a:alpha val="43000"/>
                        </a:srgbClr>
                      </a:outerShdw>
                    </a:effectLst>
                    <a:latin typeface="SVN-Calling Code" panose="020B0509020202020204" pitchFamily="49" charset="0"/>
                    <a:ea typeface="+mn-ea"/>
                    <a:cs typeface="+mn-cs"/>
                  </a:rPr>
                  <a:t>represents the base learning algorithm or model being utilized.</a:t>
                </a:r>
                <a:endParaRPr lang="en-US" sz="1300" dirty="0">
                  <a:effectLst/>
                </a:endParaRPr>
              </a:p>
              <a:p>
                <a:pPr marL="742950" lvl="1" indent="-285750">
                  <a:buClr>
                    <a:schemeClr val="bg1"/>
                  </a:buClr>
                  <a:buFont typeface="Arial" panose="020B0604020202020204" pitchFamily="34" charset="0"/>
                  <a:buChar char="•"/>
                </a:pPr>
                <a14:m>
                  <m:oMath xmlns:m="http://schemas.openxmlformats.org/officeDocument/2006/math">
                    <m:r>
                      <a:rPr lang="en-US" sz="13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cs typeface="+mn-cs"/>
                      </a:rPr>
                      <m:t>𝒟</m:t>
                    </m:r>
                    <m:r>
                      <a:rPr lang="en-US" sz="1300" b="0" i="1" kern="1200">
                        <a:solidFill>
                          <a:srgbClr val="FFFFFF"/>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cs typeface="+mn-cs"/>
                      </a:rPr>
                      <m:t> </m:t>
                    </m:r>
                  </m:oMath>
                </a14:m>
                <a:r>
                  <a:rPr lang="en-US" sz="1300" b="0" i="0" kern="1200" dirty="0">
                    <a:solidFill>
                      <a:srgbClr val="FFFFFF"/>
                    </a:solidFill>
                    <a:effectLst>
                      <a:outerShdw blurRad="38100" dist="38100" dir="2700000" algn="tl" rotWithShape="0">
                        <a:srgbClr val="000000">
                          <a:alpha val="43000"/>
                        </a:srgbClr>
                      </a:outerShdw>
                    </a:effectLst>
                    <a:latin typeface="SVN-Calling Code" panose="020B0509020202020204" pitchFamily="49" charset="0"/>
                    <a:ea typeface="+mn-ea"/>
                    <a:cs typeface="+mn-cs"/>
                  </a:rPr>
                  <a:t>is the dataset used for training.</a:t>
                </a:r>
                <a:endParaRPr lang="en-US" sz="1300" dirty="0">
                  <a:effectLst/>
                </a:endParaRPr>
              </a:p>
              <a:p>
                <a:pPr marL="742950" lvl="1" indent="-285750">
                  <a:buClr>
                    <a:schemeClr val="bg1"/>
                  </a:buClr>
                  <a:buFont typeface="Arial" panose="020B0604020202020204" pitchFamily="34" charset="0"/>
                  <a:buChar char="•"/>
                </a:pPr>
                <a14:m>
                  <m:oMath xmlns:m="http://schemas.openxmlformats.org/officeDocument/2006/math">
                    <m:r>
                      <a:rPr lang="en-US" sz="13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cs typeface="+mn-cs"/>
                      </a:rPr>
                      <m:t>ℬ</m:t>
                    </m:r>
                    <m:r>
                      <a:rPr lang="en-US" sz="1300" b="0" i="1" kern="1200">
                        <a:solidFill>
                          <a:srgbClr val="FFFFFF"/>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cs typeface="+mn-cs"/>
                      </a:rPr>
                      <m:t> </m:t>
                    </m:r>
                  </m:oMath>
                </a14:m>
                <a:r>
                  <a:rPr lang="en-US" sz="1300" b="0" i="0" kern="1200" dirty="0">
                    <a:solidFill>
                      <a:srgbClr val="FFFFFF"/>
                    </a:solidFill>
                    <a:effectLst>
                      <a:outerShdw blurRad="38100" dist="38100" dir="2700000" algn="tl" rotWithShape="0">
                        <a:srgbClr val="000000">
                          <a:alpha val="43000"/>
                        </a:srgbClr>
                      </a:outerShdw>
                    </a:effectLst>
                    <a:latin typeface="SVN-Calling Code" panose="020B0509020202020204" pitchFamily="49" charset="0"/>
                    <a:ea typeface="+mn-ea"/>
                    <a:cs typeface="+mn-cs"/>
                  </a:rPr>
                  <a:t>signifies the number of times the bootstrap sampling process is repeated.</a:t>
                </a:r>
                <a:endParaRPr lang="en-US" sz="1300" dirty="0">
                  <a:effectLst/>
                </a:endParaRPr>
              </a:p>
            </p:txBody>
          </p:sp>
        </mc:Choice>
        <mc:Fallback xmlns="">
          <p:sp>
            <p:nvSpPr>
              <p:cNvPr id="30" name="TextBox 29">
                <a:extLst>
                  <a:ext uri="{FF2B5EF4-FFF2-40B4-BE49-F238E27FC236}">
                    <a16:creationId xmlns:a16="http://schemas.microsoft.com/office/drawing/2014/main" id="{9560E54E-44EB-173C-C0F2-CA83BF4FB39D}"/>
                  </a:ext>
                </a:extLst>
              </p:cNvPr>
              <p:cNvSpPr txBox="1">
                <a:spLocks noRot="1" noChangeAspect="1" noMove="1" noResize="1" noEditPoints="1" noAdjustHandles="1" noChangeArrowheads="1" noChangeShapeType="1" noTextEdit="1"/>
              </p:cNvSpPr>
              <p:nvPr/>
            </p:nvSpPr>
            <p:spPr>
              <a:xfrm>
                <a:off x="1405287" y="2068732"/>
                <a:ext cx="5813660" cy="1292662"/>
              </a:xfrm>
              <a:prstGeom prst="rect">
                <a:avLst/>
              </a:prstGeom>
              <a:blipFill>
                <a:blip r:embed="rId7"/>
                <a:stretch>
                  <a:fillRect l="-315" t="-472" r="-210" b="-4717"/>
                </a:stretch>
              </a:blipFill>
            </p:spPr>
            <p:txBody>
              <a:bodyPr/>
              <a:lstStyle/>
              <a:p>
                <a:r>
                  <a:rPr lang="en-US">
                    <a:noFill/>
                  </a:rPr>
                  <a:t> </a:t>
                </a:r>
              </a:p>
            </p:txBody>
          </p:sp>
        </mc:Fallback>
      </mc:AlternateContent>
    </p:spTree>
    <p:extLst>
      <p:ext uri="{BB962C8B-B14F-4D97-AF65-F5344CB8AC3E}">
        <p14:creationId xmlns:p14="http://schemas.microsoft.com/office/powerpoint/2010/main" val="4103587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75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6" grpId="0"/>
      <p:bldP spid="27"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3" name="TextBox 2">
            <a:extLst>
              <a:ext uri="{FF2B5EF4-FFF2-40B4-BE49-F238E27FC236}">
                <a16:creationId xmlns:a16="http://schemas.microsoft.com/office/drawing/2014/main" id="{ACFFD551-E050-B26E-DC4F-714189E08C62}"/>
              </a:ext>
            </a:extLst>
          </p:cNvPr>
          <p:cNvSpPr txBox="1"/>
          <p:nvPr/>
        </p:nvSpPr>
        <p:spPr>
          <a:xfrm>
            <a:off x="153899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/a</a:t>
            </a:r>
          </a:p>
        </p:txBody>
      </p:sp>
      <p:sp>
        <p:nvSpPr>
          <p:cNvPr id="7" name="Google Shape;603;p37">
            <a:extLst>
              <a:ext uri="{FF2B5EF4-FFF2-40B4-BE49-F238E27FC236}">
                <a16:creationId xmlns:a16="http://schemas.microsoft.com/office/drawing/2014/main" id="{33AEA8DE-E683-0B33-72B4-FC3F7CC6EF5D}"/>
              </a:ext>
            </a:extLst>
          </p:cNvPr>
          <p:cNvSpPr txBox="1">
            <a:spLocks/>
          </p:cNvSpPr>
          <p:nvPr/>
        </p:nvSpPr>
        <p:spPr>
          <a:xfrm>
            <a:off x="1866796" y="253246"/>
            <a:ext cx="222917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Bootstrap Sampling</a:t>
            </a:r>
          </a:p>
        </p:txBody>
      </p:sp>
      <p:sp>
        <p:nvSpPr>
          <p:cNvPr id="8" name="Google Shape;603;p37">
            <a:extLst>
              <a:ext uri="{FF2B5EF4-FFF2-40B4-BE49-F238E27FC236}">
                <a16:creationId xmlns:a16="http://schemas.microsoft.com/office/drawing/2014/main" id="{C9CB86F5-EF88-615D-9D76-62597374D1D8}"/>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/Bagging</a:t>
            </a:r>
          </a:p>
        </p:txBody>
      </p:sp>
      <p:sp>
        <p:nvSpPr>
          <p:cNvPr id="9" name="TextBox 8">
            <a:extLst>
              <a:ext uri="{FF2B5EF4-FFF2-40B4-BE49-F238E27FC236}">
                <a16:creationId xmlns:a16="http://schemas.microsoft.com/office/drawing/2014/main" id="{5BEABEF8-1550-6E08-7C20-4CB0A5B17A43}"/>
              </a:ext>
            </a:extLst>
          </p:cNvPr>
          <p:cNvSpPr txBox="1"/>
          <p:nvPr/>
        </p:nvSpPr>
        <p:spPr>
          <a:xfrm>
            <a:off x="1051441" y="905830"/>
            <a:ext cx="7486396" cy="523220"/>
          </a:xfrm>
          <a:prstGeom prst="rect">
            <a:avLst/>
          </a:prstGeom>
          <a:noFill/>
        </p:spPr>
        <p:txBody>
          <a:bodyPr wrap="square">
            <a:spAutoFit/>
          </a:bodyPr>
          <a:lstStyle/>
          <a:p>
            <a:pPr marL="285750" indent="-285750" defTabSz="914400">
              <a:buClr>
                <a:schemeClr val="bg1"/>
              </a:buClr>
              <a:buSzPct val="120000"/>
              <a:buFont typeface="Arial" panose="020B0604020202020204" pitchFamily="34" charset="0"/>
              <a:buChar char="•"/>
            </a:pPr>
            <a:r>
              <a:rPr lang="en-US" sz="1400" dirty="0">
                <a:solidFill>
                  <a:srgbClr val="ECECF1"/>
                </a:solidFill>
                <a:latin typeface="SVN-Calling Code" panose="020B0509020202020204" charset="0"/>
              </a:rPr>
              <a:t>Define Bootstrap Sampling: Explain how it involves randomly sampling data with replacement to create multiple new datasets.</a:t>
            </a:r>
            <a:endParaRPr lang="en-US" sz="1400" dirty="0">
              <a:solidFill>
                <a:prstClr val="black"/>
              </a:solidFill>
              <a:latin typeface="SVN-Calling Code" panose="020B0509020202020204" charset="0"/>
            </a:endParaRPr>
          </a:p>
        </p:txBody>
      </p:sp>
      <p:sp>
        <p:nvSpPr>
          <p:cNvPr id="10" name="TextBox 9">
            <a:extLst>
              <a:ext uri="{FF2B5EF4-FFF2-40B4-BE49-F238E27FC236}">
                <a16:creationId xmlns:a16="http://schemas.microsoft.com/office/drawing/2014/main" id="{503F503A-E399-D0BD-025B-055F6D3E5972}"/>
              </a:ext>
            </a:extLst>
          </p:cNvPr>
          <p:cNvSpPr txBox="1"/>
          <p:nvPr/>
        </p:nvSpPr>
        <p:spPr>
          <a:xfrm>
            <a:off x="1051441" y="1531556"/>
            <a:ext cx="4981059" cy="523220"/>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
                <a:schemeClr val="bg1"/>
              </a:buClr>
              <a:buSzPct val="120000"/>
              <a:buFont typeface="Arial" panose="020B0604020202020204" pitchFamily="34" charset="0"/>
              <a:buChar char="•"/>
              <a:tabLst/>
              <a:defRPr/>
            </a:pPr>
            <a:r>
              <a:rPr kumimoji="0" lang="en-US" sz="1400" b="0" i="0" u="none" strike="noStrike" kern="0" cap="none" spc="0" normalizeH="0" baseline="0" noProof="0" dirty="0">
                <a:ln>
                  <a:noFill/>
                </a:ln>
                <a:solidFill>
                  <a:srgbClr val="ECECF1"/>
                </a:solidFill>
                <a:effectLst/>
                <a:uLnTx/>
                <a:uFillTx/>
                <a:latin typeface="SVN-Calling Code" panose="020B0509020202020204" charset="0"/>
              </a:rPr>
              <a:t>Example: We have a dataset of 10 data points: </a:t>
            </a:r>
            <a:r>
              <a:rPr kumimoji="0" lang="en-US" sz="1400" b="0" i="0" u="none" strike="noStrike" kern="0" cap="none" spc="0" normalizeH="0" baseline="0" noProof="0" dirty="0">
                <a:ln>
                  <a:noFill/>
                </a:ln>
                <a:solidFill>
                  <a:srgbClr val="70AD47">
                    <a:lumMod val="60000"/>
                    <a:lumOff val="40000"/>
                  </a:srgbClr>
                </a:solidFill>
                <a:effectLst/>
                <a:uLnTx/>
                <a:uFillTx/>
                <a:latin typeface="SVN-Calling Code" panose="020B0509020202020204" charset="0"/>
              </a:rPr>
              <a:t>[1, 2, 3, 4, 5, 6, 7, 8, 9, 10]</a:t>
            </a:r>
            <a:r>
              <a:rPr kumimoji="0" lang="en-US" sz="1400" b="0" i="0" u="none" strike="noStrike" kern="0" cap="none" spc="0" normalizeH="0" baseline="0" noProof="0" dirty="0">
                <a:ln>
                  <a:noFill/>
                </a:ln>
                <a:solidFill>
                  <a:srgbClr val="ECECF1"/>
                </a:solidFill>
                <a:effectLst/>
                <a:uLnTx/>
                <a:uFillTx/>
                <a:latin typeface="SVN-Calling Code" panose="020B0509020202020204" charset="0"/>
              </a:rPr>
              <a:t>:</a:t>
            </a:r>
            <a:r>
              <a:rPr kumimoji="0" lang="en-US" sz="1400" b="0" i="0" u="none" strike="noStrike" kern="0" cap="none" spc="0" normalizeH="0" baseline="0" noProof="0" dirty="0">
                <a:ln>
                  <a:noFill/>
                </a:ln>
                <a:solidFill>
                  <a:prstClr val="black"/>
                </a:solidFill>
                <a:effectLst/>
                <a:uLnTx/>
                <a:uFillTx/>
              </a:rPr>
              <a:t> </a:t>
            </a:r>
          </a:p>
        </p:txBody>
      </p:sp>
      <p:sp>
        <p:nvSpPr>
          <p:cNvPr id="11" name="TextBox 10">
            <a:extLst>
              <a:ext uri="{FF2B5EF4-FFF2-40B4-BE49-F238E27FC236}">
                <a16:creationId xmlns:a16="http://schemas.microsoft.com/office/drawing/2014/main" id="{36AC85B9-96AE-64C1-DFCC-F987F277007F}"/>
              </a:ext>
            </a:extLst>
          </p:cNvPr>
          <p:cNvSpPr txBox="1"/>
          <p:nvPr/>
        </p:nvSpPr>
        <p:spPr>
          <a:xfrm>
            <a:off x="1538997" y="2168098"/>
            <a:ext cx="6487403" cy="2246769"/>
          </a:xfrm>
          <a:prstGeom prst="rect">
            <a:avLst/>
          </a:prstGeom>
          <a:noFill/>
        </p:spPr>
        <p:txBody>
          <a:bodyPr wrap="square">
            <a:spAutoFit/>
          </a:bodyPr>
          <a:lstStyle/>
          <a:p>
            <a:pPr marL="285750" lvl="1" indent="-285750" defTabSz="914400">
              <a:buClr>
                <a:schemeClr val="bg1"/>
              </a:buClr>
              <a:buSzPct val="120000"/>
              <a:buFont typeface="Arial" panose="020B0604020202020204" pitchFamily="34" charset="0"/>
              <a:buChar char="•"/>
            </a:pPr>
            <a:r>
              <a:rPr lang="en-US" sz="1400" dirty="0">
                <a:solidFill>
                  <a:srgbClr val="ECECF1"/>
                </a:solidFill>
                <a:latin typeface="SVN-Calling Code" panose="020B0509020202020204" charset="0"/>
              </a:rPr>
              <a:t>First Iteration: Randomly select 10 data points from the original dataset with replacement: </a:t>
            </a:r>
            <a:r>
              <a:rPr lang="en-US" sz="1400" dirty="0">
                <a:solidFill>
                  <a:srgbClr val="70AD47">
                    <a:lumMod val="60000"/>
                    <a:lumOff val="40000"/>
                  </a:srgbClr>
                </a:solidFill>
                <a:latin typeface="SVN-Calling Code" panose="020B0509020202020204" charset="0"/>
              </a:rPr>
              <a:t>[3, 8, 1, 3, 9, 2, 5, 9, 6, 3]</a:t>
            </a:r>
          </a:p>
          <a:p>
            <a:pPr marL="285750" lvl="1" indent="-285750" defTabSz="914400">
              <a:buClr>
                <a:schemeClr val="bg1"/>
              </a:buClr>
              <a:buSzPct val="120000"/>
              <a:buFont typeface="Arial" panose="020B0604020202020204" pitchFamily="34" charset="0"/>
              <a:buChar char="•"/>
            </a:pPr>
            <a:r>
              <a:rPr lang="en-US" sz="1400" dirty="0">
                <a:solidFill>
                  <a:srgbClr val="ECECF1"/>
                </a:solidFill>
                <a:latin typeface="SVN-Calling Code" panose="020B0509020202020204" charset="0"/>
              </a:rPr>
              <a:t>Second Iteration: Again, randomly select another set of 10 data points from the original dataset with replacement : </a:t>
            </a:r>
            <a:r>
              <a:rPr lang="en-US" sz="1400" dirty="0">
                <a:solidFill>
                  <a:srgbClr val="70AD47">
                    <a:lumMod val="60000"/>
                    <a:lumOff val="40000"/>
                  </a:srgbClr>
                </a:solidFill>
                <a:latin typeface="SVN-Calling Code" panose="020B0509020202020204" charset="0"/>
              </a:rPr>
              <a:t>[5, 6, 10, 4, 2, 7, 1, 10, 3, 8]</a:t>
            </a:r>
          </a:p>
          <a:p>
            <a:pPr marL="285750" lvl="1" indent="-285750" defTabSz="914400">
              <a:buClr>
                <a:schemeClr val="bg1"/>
              </a:buClr>
              <a:buSzPct val="120000"/>
              <a:buFont typeface="Arial" panose="020B0604020202020204" pitchFamily="34" charset="0"/>
              <a:buChar char="•"/>
            </a:pPr>
            <a:r>
              <a:rPr lang="en-US" sz="1400" dirty="0">
                <a:solidFill>
                  <a:srgbClr val="ECECF1"/>
                </a:solidFill>
                <a:latin typeface="SVN-Calling Code" panose="020B0509020202020204" charset="0"/>
              </a:rPr>
              <a:t>Third Iteration: Again, randomly select another set of 10 data points from the original dataset with replacement : </a:t>
            </a:r>
            <a:r>
              <a:rPr lang="en-US" sz="1400" dirty="0">
                <a:solidFill>
                  <a:srgbClr val="70AD47">
                    <a:lumMod val="60000"/>
                    <a:lumOff val="40000"/>
                  </a:srgbClr>
                </a:solidFill>
                <a:latin typeface="SVN-Calling Code" panose="020B0509020202020204" charset="0"/>
              </a:rPr>
              <a:t>[4, 6, 2, 4, 2, 1, 1, 7, 3, 9]</a:t>
            </a:r>
          </a:p>
          <a:p>
            <a:pPr marL="285750" lvl="1" indent="-285750" defTabSz="914400">
              <a:buClr>
                <a:schemeClr val="bg1"/>
              </a:buClr>
              <a:buSzPct val="120000"/>
              <a:buFont typeface="Arial" panose="020B0604020202020204" pitchFamily="34" charset="0"/>
              <a:buChar char="•"/>
            </a:pPr>
            <a:endParaRPr lang="en-US" sz="1400" dirty="0">
              <a:solidFill>
                <a:srgbClr val="70AD47">
                  <a:lumMod val="60000"/>
                  <a:lumOff val="40000"/>
                </a:srgbClr>
              </a:solidFill>
              <a:latin typeface="SVN-Calling Code" panose="020B0509020202020204" charset="0"/>
            </a:endParaRPr>
          </a:p>
        </p:txBody>
      </p:sp>
    </p:spTree>
    <p:extLst>
      <p:ext uri="{BB962C8B-B14F-4D97-AF65-F5344CB8AC3E}">
        <p14:creationId xmlns:p14="http://schemas.microsoft.com/office/powerpoint/2010/main" val="3595377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3" name="TextBox 2">
            <a:extLst>
              <a:ext uri="{FF2B5EF4-FFF2-40B4-BE49-F238E27FC236}">
                <a16:creationId xmlns:a16="http://schemas.microsoft.com/office/drawing/2014/main" id="{ACFFD551-E050-B26E-DC4F-714189E08C62}"/>
              </a:ext>
            </a:extLst>
          </p:cNvPr>
          <p:cNvSpPr txBox="1"/>
          <p:nvPr/>
        </p:nvSpPr>
        <p:spPr>
          <a:xfrm>
            <a:off x="153899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/b</a:t>
            </a:r>
          </a:p>
        </p:txBody>
      </p:sp>
      <p:sp>
        <p:nvSpPr>
          <p:cNvPr id="7" name="Google Shape;603;p37">
            <a:extLst>
              <a:ext uri="{FF2B5EF4-FFF2-40B4-BE49-F238E27FC236}">
                <a16:creationId xmlns:a16="http://schemas.microsoft.com/office/drawing/2014/main" id="{33AEA8DE-E683-0B33-72B4-FC3F7CC6EF5D}"/>
              </a:ext>
            </a:extLst>
          </p:cNvPr>
          <p:cNvSpPr txBox="1">
            <a:spLocks/>
          </p:cNvSpPr>
          <p:nvPr/>
        </p:nvSpPr>
        <p:spPr>
          <a:xfrm>
            <a:off x="1856857" y="253246"/>
            <a:ext cx="222917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Parallel training</a:t>
            </a:r>
          </a:p>
        </p:txBody>
      </p:sp>
      <p:sp>
        <p:nvSpPr>
          <p:cNvPr id="8" name="Google Shape;603;p37">
            <a:extLst>
              <a:ext uri="{FF2B5EF4-FFF2-40B4-BE49-F238E27FC236}">
                <a16:creationId xmlns:a16="http://schemas.microsoft.com/office/drawing/2014/main" id="{C9CB86F5-EF88-615D-9D76-62597374D1D8}"/>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/Bagging</a:t>
            </a:r>
          </a:p>
        </p:txBody>
      </p:sp>
      <p:sp>
        <p:nvSpPr>
          <p:cNvPr id="5" name="TextBox 4">
            <a:extLst>
              <a:ext uri="{FF2B5EF4-FFF2-40B4-BE49-F238E27FC236}">
                <a16:creationId xmlns:a16="http://schemas.microsoft.com/office/drawing/2014/main" id="{0EF10DCC-F168-53EE-E674-B71173300921}"/>
              </a:ext>
            </a:extLst>
          </p:cNvPr>
          <p:cNvSpPr txBox="1"/>
          <p:nvPr/>
        </p:nvSpPr>
        <p:spPr>
          <a:xfrm>
            <a:off x="827340" y="909756"/>
            <a:ext cx="7598856" cy="1692771"/>
          </a:xfrm>
          <a:prstGeom prst="rect">
            <a:avLst/>
          </a:prstGeom>
          <a:noFill/>
        </p:spPr>
        <p:txBody>
          <a:bodyPr wrap="square">
            <a:spAutoFit/>
          </a:bodyPr>
          <a:lstStyle/>
          <a:p>
            <a:pPr marL="285750" indent="-285750">
              <a:buClr>
                <a:schemeClr val="bg1"/>
              </a:buClr>
              <a:buSzPct val="120000"/>
              <a:buFont typeface="Arial" panose="020B0604020202020204" pitchFamily="34" charset="0"/>
              <a:buChar char="•"/>
            </a:pPr>
            <a:r>
              <a:rPr lang="en-US" sz="1300" dirty="0">
                <a:solidFill>
                  <a:srgbClr val="ECECF1"/>
                </a:solidFill>
                <a:latin typeface="SVN-Calling Code" panose="020B0509020202020204" charset="0"/>
              </a:rPr>
              <a:t>Parallel training in bagging refers to the process of independently and simultaneously training multiple sub-models using the bootstrap samples. </a:t>
            </a:r>
          </a:p>
          <a:p>
            <a:pPr marL="285750" indent="-285750">
              <a:buClr>
                <a:schemeClr val="bg1"/>
              </a:buClr>
              <a:buSzPct val="120000"/>
              <a:buFont typeface="Arial" panose="020B0604020202020204" pitchFamily="34" charset="0"/>
              <a:buChar char="•"/>
            </a:pPr>
            <a:r>
              <a:rPr lang="en-US" sz="1300" dirty="0">
                <a:solidFill>
                  <a:srgbClr val="ECECF1"/>
                </a:solidFill>
                <a:latin typeface="SVN-Calling Code" panose="020B0509020202020204" charset="0"/>
              </a:rPr>
              <a:t>After creating subsets through random bootstrap sampling, each subset represents a different training dataset. The training of these subsets is performed independently, meaning that the sub-models are trained simultaneously and are not dependent on each other.</a:t>
            </a:r>
          </a:p>
          <a:p>
            <a:pPr marL="285750" indent="-285750">
              <a:buClr>
                <a:schemeClr val="bg1"/>
              </a:buClr>
              <a:buSzPct val="120000"/>
              <a:buFont typeface="Arial" panose="020B0604020202020204" pitchFamily="34" charset="0"/>
              <a:buChar char="•"/>
            </a:pPr>
            <a:r>
              <a:rPr lang="en-US" sz="1300" dirty="0">
                <a:solidFill>
                  <a:srgbClr val="ECECF1"/>
                </a:solidFill>
                <a:latin typeface="SVN-Calling Code" panose="020B0509020202020204" charset="0"/>
              </a:rPr>
              <a:t>In this process, each subset is used to train a separate model using weak or base learners. For example, each subset can be used to train a decision tree.</a:t>
            </a:r>
          </a:p>
        </p:txBody>
      </p:sp>
      <p:pic>
        <p:nvPicPr>
          <p:cNvPr id="12" name="Picture 11" descr="A diagram of a algorithm&#10;&#10;Description automatically generated">
            <a:extLst>
              <a:ext uri="{FF2B5EF4-FFF2-40B4-BE49-F238E27FC236}">
                <a16:creationId xmlns:a16="http://schemas.microsoft.com/office/drawing/2014/main" id="{B035E983-13E2-3AAD-9B07-5B254FDBA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6948" y="2673656"/>
            <a:ext cx="3499640" cy="1585200"/>
          </a:xfrm>
          <a:prstGeom prst="rect">
            <a:avLst/>
          </a:prstGeom>
        </p:spPr>
      </p:pic>
    </p:spTree>
    <p:extLst>
      <p:ext uri="{BB962C8B-B14F-4D97-AF65-F5344CB8AC3E}">
        <p14:creationId xmlns:p14="http://schemas.microsoft.com/office/powerpoint/2010/main" val="1390441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3" name="TextBox 2">
            <a:extLst>
              <a:ext uri="{FF2B5EF4-FFF2-40B4-BE49-F238E27FC236}">
                <a16:creationId xmlns:a16="http://schemas.microsoft.com/office/drawing/2014/main" id="{ACFFD551-E050-B26E-DC4F-714189E08C62}"/>
              </a:ext>
            </a:extLst>
          </p:cNvPr>
          <p:cNvSpPr txBox="1"/>
          <p:nvPr/>
        </p:nvSpPr>
        <p:spPr>
          <a:xfrm>
            <a:off x="153899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/c</a:t>
            </a:r>
          </a:p>
        </p:txBody>
      </p:sp>
      <p:sp>
        <p:nvSpPr>
          <p:cNvPr id="7" name="Google Shape;603;p37">
            <a:extLst>
              <a:ext uri="{FF2B5EF4-FFF2-40B4-BE49-F238E27FC236}">
                <a16:creationId xmlns:a16="http://schemas.microsoft.com/office/drawing/2014/main" id="{33AEA8DE-E683-0B33-72B4-FC3F7CC6EF5D}"/>
              </a:ext>
            </a:extLst>
          </p:cNvPr>
          <p:cNvSpPr txBox="1">
            <a:spLocks/>
          </p:cNvSpPr>
          <p:nvPr/>
        </p:nvSpPr>
        <p:spPr>
          <a:xfrm>
            <a:off x="1856857" y="253246"/>
            <a:ext cx="222917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Aggregation</a:t>
            </a:r>
          </a:p>
        </p:txBody>
      </p:sp>
      <p:sp>
        <p:nvSpPr>
          <p:cNvPr id="8" name="Google Shape;603;p37">
            <a:extLst>
              <a:ext uri="{FF2B5EF4-FFF2-40B4-BE49-F238E27FC236}">
                <a16:creationId xmlns:a16="http://schemas.microsoft.com/office/drawing/2014/main" id="{C9CB86F5-EF88-615D-9D76-62597374D1D8}"/>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/Bagging</a:t>
            </a:r>
          </a:p>
        </p:txBody>
      </p:sp>
      <p:sp>
        <p:nvSpPr>
          <p:cNvPr id="2" name="TextBox 1">
            <a:extLst>
              <a:ext uri="{FF2B5EF4-FFF2-40B4-BE49-F238E27FC236}">
                <a16:creationId xmlns:a16="http://schemas.microsoft.com/office/drawing/2014/main" id="{A799026D-5117-C537-04F3-836036B7E5B7}"/>
              </a:ext>
            </a:extLst>
          </p:cNvPr>
          <p:cNvSpPr txBox="1"/>
          <p:nvPr/>
        </p:nvSpPr>
        <p:spPr>
          <a:xfrm>
            <a:off x="830258" y="974508"/>
            <a:ext cx="7595937" cy="892552"/>
          </a:xfrm>
          <a:prstGeom prst="rect">
            <a:avLst/>
          </a:prstGeom>
          <a:noFill/>
        </p:spPr>
        <p:txBody>
          <a:bodyPr wrap="square">
            <a:spAutoFit/>
          </a:bodyPr>
          <a:lstStyle/>
          <a:p>
            <a:pPr marL="285750" indent="-285750">
              <a:buClr>
                <a:schemeClr val="bg1"/>
              </a:buClr>
              <a:buSzPct val="120000"/>
              <a:buFont typeface="Arial" panose="020B0604020202020204" pitchFamily="34" charset="0"/>
              <a:buChar char="•"/>
            </a:pPr>
            <a:r>
              <a:rPr lang="en-US" sz="1300" dirty="0">
                <a:solidFill>
                  <a:srgbClr val="ECECF1"/>
                </a:solidFill>
                <a:latin typeface="SVN-Calling Code" panose="020B0509020202020204" charset="0"/>
              </a:rPr>
              <a:t>Finally, depending on the task (i.e. regression or classification), an </a:t>
            </a:r>
            <a:r>
              <a:rPr lang="en-US" sz="1300" dirty="0">
                <a:solidFill>
                  <a:srgbClr val="EC7955"/>
                </a:solidFill>
                <a:latin typeface="SVN-Calling Code" panose="020B0509020202020204" charset="0"/>
              </a:rPr>
              <a:t>average</a:t>
            </a:r>
            <a:r>
              <a:rPr lang="en-US" sz="1300" dirty="0">
                <a:solidFill>
                  <a:srgbClr val="ECECF1"/>
                </a:solidFill>
                <a:latin typeface="SVN-Calling Code" panose="020B0509020202020204" charset="0"/>
              </a:rPr>
              <a:t> or a </a:t>
            </a:r>
            <a:r>
              <a:rPr lang="en-US" sz="1300" dirty="0">
                <a:solidFill>
                  <a:srgbClr val="EC7955"/>
                </a:solidFill>
                <a:latin typeface="SVN-Calling Code" panose="020B0509020202020204" charset="0"/>
              </a:rPr>
              <a:t>majority</a:t>
            </a:r>
            <a:r>
              <a:rPr lang="en-US" sz="1300" dirty="0">
                <a:solidFill>
                  <a:srgbClr val="ECECF1"/>
                </a:solidFill>
                <a:latin typeface="SVN-Calling Code" panose="020B0509020202020204" charset="0"/>
              </a:rPr>
              <a:t> of the predictions are taken to compute a more accurate estimate. For classification problems, the class with the highest majority of votes is accepted; this is known as </a:t>
            </a:r>
            <a:r>
              <a:rPr lang="en-US" sz="1300" dirty="0">
                <a:solidFill>
                  <a:srgbClr val="EC7955"/>
                </a:solidFill>
                <a:latin typeface="SVN-Calling Code" panose="020B0509020202020204" charset="0"/>
              </a:rPr>
              <a:t>hard voting</a:t>
            </a:r>
            <a:r>
              <a:rPr lang="en-US" sz="1300" dirty="0">
                <a:solidFill>
                  <a:srgbClr val="ECECF1"/>
                </a:solidFill>
                <a:latin typeface="SVN-Calling Code" panose="020B0509020202020204" charset="0"/>
              </a:rPr>
              <a:t> or </a:t>
            </a:r>
            <a:r>
              <a:rPr lang="en-US" sz="1300" dirty="0">
                <a:solidFill>
                  <a:srgbClr val="EC7955"/>
                </a:solidFill>
                <a:latin typeface="SVN-Calling Code" panose="020B0509020202020204" charset="0"/>
              </a:rPr>
              <a:t>majority voting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8D7DE1D-E20E-8FDA-1103-CD9C4DE4B866}"/>
                  </a:ext>
                </a:extLst>
              </p:cNvPr>
              <p:cNvSpPr txBox="1"/>
              <p:nvPr/>
            </p:nvSpPr>
            <p:spPr>
              <a:xfrm>
                <a:off x="1872114" y="1930557"/>
                <a:ext cx="5399772" cy="5961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ea typeface="Cambria Math" panose="02040503050406030204" pitchFamily="18" charset="0"/>
                        </a:rPr>
                        <m:t>h</m:t>
                      </m:r>
                      <m:d>
                        <m:dPr>
                          <m:ctrlP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𝑥</m:t>
                          </m:r>
                        </m:e>
                      </m:d>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𝑎𝑟𝑔𝑚𝑎𝑥</m:t>
                          </m:r>
                        </m:e>
                        <m:sub>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𝑦</m:t>
                          </m:r>
                        </m:sub>
                      </m:sSub>
                      <m:nary>
                        <m:naryPr>
                          <m:chr m:val="∑"/>
                          <m:limLoc m:val="subSup"/>
                          <m:ctrlP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ctrlPr>
                        </m:naryPr>
                        <m:sub>
                          <m:r>
                            <m:rPr>
                              <m:brk m:alnAt="25"/>
                            </m:rP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𝑖</m:t>
                          </m:r>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=1</m:t>
                          </m:r>
                        </m:sub>
                        <m:sup>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𝐵</m:t>
                          </m:r>
                        </m:sup>
                        <m:e>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𝕀</m:t>
                          </m:r>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ea typeface="Cambria Math" panose="02040503050406030204" pitchFamily="18" charset="0"/>
                                </a:rPr>
                                <m:t>h</m:t>
                              </m:r>
                            </m:e>
                            <m:sub>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𝑖</m:t>
                              </m:r>
                            </m:sub>
                          </m:sSub>
                          <m:d>
                            <m:dPr>
                              <m:ctrlP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𝑥</m:t>
                              </m:r>
                            </m:e>
                          </m:d>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𝑦</m:t>
                          </m:r>
                          <m:r>
                            <a:rPr lang="en-US" sz="1600" b="0" i="1" smtClean="0">
                              <a:solidFill>
                                <a:schemeClr val="accent6">
                                  <a:lumMod val="60000"/>
                                  <a:lumOff val="40000"/>
                                </a:schemeClr>
                              </a:solidFill>
                              <a:latin typeface="Cambria Math" panose="02040503050406030204" pitchFamily="18" charset="0"/>
                              <a:ea typeface="Cambria Math" panose="02040503050406030204" pitchFamily="18" charset="0"/>
                            </a:rPr>
                            <m:t>)</m:t>
                          </m:r>
                        </m:e>
                      </m:nary>
                    </m:oMath>
                  </m:oMathPara>
                </a14:m>
                <a:endParaRPr lang="en-US" sz="1600" dirty="0">
                  <a:solidFill>
                    <a:schemeClr val="accent6">
                      <a:lumMod val="60000"/>
                      <a:lumOff val="40000"/>
                    </a:schemeClr>
                  </a:solidFill>
                </a:endParaRPr>
              </a:p>
            </p:txBody>
          </p:sp>
        </mc:Choice>
        <mc:Fallback xmlns="">
          <p:sp>
            <p:nvSpPr>
              <p:cNvPr id="6" name="TextBox 5">
                <a:extLst>
                  <a:ext uri="{FF2B5EF4-FFF2-40B4-BE49-F238E27FC236}">
                    <a16:creationId xmlns:a16="http://schemas.microsoft.com/office/drawing/2014/main" id="{B8D7DE1D-E20E-8FDA-1103-CD9C4DE4B866}"/>
                  </a:ext>
                </a:extLst>
              </p:cNvPr>
              <p:cNvSpPr txBox="1">
                <a:spLocks noRot="1" noChangeAspect="1" noMove="1" noResize="1" noEditPoints="1" noAdjustHandles="1" noChangeArrowheads="1" noChangeShapeType="1" noTextEdit="1"/>
              </p:cNvSpPr>
              <p:nvPr/>
            </p:nvSpPr>
            <p:spPr>
              <a:xfrm>
                <a:off x="1872114" y="1930557"/>
                <a:ext cx="5399772" cy="59618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301A715-2B4F-BC47-B479-38A61997AE65}"/>
              </a:ext>
            </a:extLst>
          </p:cNvPr>
          <p:cNvSpPr txBox="1"/>
          <p:nvPr/>
        </p:nvSpPr>
        <p:spPr>
          <a:xfrm>
            <a:off x="830258" y="2627411"/>
            <a:ext cx="6096000" cy="292388"/>
          </a:xfrm>
          <a:prstGeom prst="rect">
            <a:avLst/>
          </a:prstGeom>
          <a:noFill/>
        </p:spPr>
        <p:txBody>
          <a:bodyPr wrap="square">
            <a:spAutoFit/>
          </a:bodyPr>
          <a:lstStyle/>
          <a:p>
            <a:r>
              <a:rPr lang="en-US" sz="1300" b="0" i="0" dirty="0">
                <a:solidFill>
                  <a:srgbClr val="ECECF1"/>
                </a:solidFill>
                <a:effectLst/>
                <a:latin typeface="SVN-Calling Code" panose="020B0509020202020204"/>
              </a:rPr>
              <a:t>Where: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892804-E669-604D-7F0F-76E66298A354}"/>
                  </a:ext>
                </a:extLst>
              </p:cNvPr>
              <p:cNvSpPr txBox="1"/>
              <p:nvPr/>
            </p:nvSpPr>
            <p:spPr>
              <a:xfrm>
                <a:off x="1261496" y="2969024"/>
                <a:ext cx="6928347" cy="1119345"/>
              </a:xfrm>
              <a:prstGeom prst="rect">
                <a:avLst/>
              </a:prstGeom>
              <a:noFill/>
            </p:spPr>
            <p:txBody>
              <a:bodyPr wrap="square">
                <a:spAutoFit/>
              </a:bodyPr>
              <a:lstStyle/>
              <a:p>
                <a:pPr marL="285750" indent="-285750">
                  <a:buClr>
                    <a:schemeClr val="bg1"/>
                  </a:buClr>
                  <a:buSzPct val="120000"/>
                  <a:buFont typeface="Arial" panose="020B0604020202020204" pitchFamily="34" charset="0"/>
                  <a:buChar char="•"/>
                </a:pPr>
                <a14:m>
                  <m:oMath xmlns:m="http://schemas.openxmlformats.org/officeDocument/2006/math">
                    <m:r>
                      <a:rPr lang="en-US" sz="1300" i="1" smtClean="0">
                        <a:solidFill>
                          <a:schemeClr val="accent6">
                            <a:lumMod val="60000"/>
                            <a:lumOff val="40000"/>
                          </a:schemeClr>
                        </a:solidFill>
                        <a:latin typeface="Cambria Math" panose="02040503050406030204" pitchFamily="18" charset="0"/>
                      </a:rPr>
                      <m:t>h</m:t>
                    </m:r>
                    <m:d>
                      <m:dPr>
                        <m:ctrlPr>
                          <a:rPr lang="en-US" sz="1300" i="1">
                            <a:solidFill>
                              <a:schemeClr val="accent6">
                                <a:lumMod val="60000"/>
                                <a:lumOff val="40000"/>
                              </a:schemeClr>
                            </a:solidFill>
                            <a:latin typeface="Cambria Math" panose="02040503050406030204" pitchFamily="18" charset="0"/>
                          </a:rPr>
                        </m:ctrlPr>
                      </m:dPr>
                      <m:e>
                        <m:r>
                          <a:rPr lang="en-US" sz="1300" i="1">
                            <a:solidFill>
                              <a:schemeClr val="accent6">
                                <a:lumMod val="60000"/>
                                <a:lumOff val="40000"/>
                              </a:schemeClr>
                            </a:solidFill>
                            <a:latin typeface="Cambria Math" panose="02040503050406030204" pitchFamily="18" charset="0"/>
                          </a:rPr>
                          <m:t>𝑥</m:t>
                        </m:r>
                      </m:e>
                    </m:d>
                  </m:oMath>
                </a14:m>
                <a:r>
                  <a:rPr lang="en-US" sz="1300" dirty="0">
                    <a:solidFill>
                      <a:schemeClr val="bg1"/>
                    </a:solidFill>
                    <a:latin typeface="SVN-Calling Code" panose="020B0509020202020204" charset="0"/>
                  </a:rPr>
                  <a:t> is the final prediction for input data </a:t>
                </a:r>
                <a14:m>
                  <m:oMath xmlns:m="http://schemas.openxmlformats.org/officeDocument/2006/math">
                    <m:r>
                      <a:rPr lang="en-US" sz="1300" b="0" i="1" smtClean="0">
                        <a:solidFill>
                          <a:schemeClr val="bg1"/>
                        </a:solidFill>
                        <a:latin typeface="Cambria Math" panose="02040503050406030204" pitchFamily="18" charset="0"/>
                      </a:rPr>
                      <m:t>𝑥</m:t>
                    </m:r>
                  </m:oMath>
                </a14:m>
                <a:endParaRPr lang="en-US" sz="1300" b="0" dirty="0">
                  <a:solidFill>
                    <a:schemeClr val="bg1"/>
                  </a:solidFill>
                  <a:latin typeface="SVN-Calling Code" panose="020B0509020202020204" charset="0"/>
                </a:endParaRPr>
              </a:p>
              <a:p>
                <a:pPr marL="285750" indent="-285750">
                  <a:buClr>
                    <a:schemeClr val="bg1"/>
                  </a:buClr>
                  <a:buSzPct val="120000"/>
                  <a:buFont typeface="Arial" panose="020B0604020202020204" pitchFamily="34" charset="0"/>
                  <a:buChar char="•"/>
                </a:pPr>
                <a14:m>
                  <m:oMath xmlns:m="http://schemas.openxmlformats.org/officeDocument/2006/math">
                    <m:sSub>
                      <m:sSubPr>
                        <m:ctrlPr>
                          <a:rPr lang="en-US" sz="1300"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sz="1300" i="1">
                            <a:solidFill>
                              <a:schemeClr val="accent6">
                                <a:lumMod val="60000"/>
                                <a:lumOff val="40000"/>
                              </a:schemeClr>
                            </a:solidFill>
                            <a:latin typeface="Cambria Math" panose="02040503050406030204" pitchFamily="18" charset="0"/>
                            <a:ea typeface="Cambria Math" panose="02040503050406030204" pitchFamily="18" charset="0"/>
                          </a:rPr>
                          <m:t>𝑎𝑟𝑔𝑚𝑎𝑥</m:t>
                        </m:r>
                      </m:e>
                      <m:sub>
                        <m:r>
                          <a:rPr lang="en-US" sz="1300" i="1">
                            <a:solidFill>
                              <a:schemeClr val="accent6">
                                <a:lumMod val="60000"/>
                                <a:lumOff val="40000"/>
                              </a:schemeClr>
                            </a:solidFill>
                            <a:latin typeface="Cambria Math" panose="02040503050406030204" pitchFamily="18" charset="0"/>
                            <a:ea typeface="Cambria Math" panose="02040503050406030204" pitchFamily="18" charset="0"/>
                          </a:rPr>
                          <m:t>𝑦</m:t>
                        </m:r>
                      </m:sub>
                    </m:sSub>
                  </m:oMath>
                </a14:m>
                <a:r>
                  <a:rPr lang="en-US" sz="1300" dirty="0">
                    <a:solidFill>
                      <a:schemeClr val="accent6">
                        <a:lumMod val="60000"/>
                        <a:lumOff val="40000"/>
                      </a:schemeClr>
                    </a:solidFill>
                    <a:latin typeface="SVN-Calling Code" panose="020B0509020202020204" charset="0"/>
                  </a:rPr>
                  <a:t> </a:t>
                </a:r>
                <a:r>
                  <a:rPr lang="en-US" sz="1300" dirty="0">
                    <a:solidFill>
                      <a:schemeClr val="bg1"/>
                    </a:solidFill>
                    <a:latin typeface="SVN-Calling Code" panose="020B0509020202020204"/>
                  </a:rPr>
                  <a:t>selects the value of </a:t>
                </a:r>
                <a14:m>
                  <m:oMath xmlns:m="http://schemas.openxmlformats.org/officeDocument/2006/math">
                    <m:r>
                      <a:rPr lang="en-US" sz="1300" i="1">
                        <a:solidFill>
                          <a:schemeClr val="bg1"/>
                        </a:solidFill>
                        <a:latin typeface="Cambria Math" panose="02040503050406030204" pitchFamily="18" charset="0"/>
                        <a:ea typeface="Cambria Math" panose="02040503050406030204" pitchFamily="18" charset="0"/>
                      </a:rPr>
                      <m:t>𝑦</m:t>
                    </m:r>
                  </m:oMath>
                </a14:m>
                <a:r>
                  <a:rPr lang="en-US" sz="1300" dirty="0">
                    <a:solidFill>
                      <a:schemeClr val="bg1"/>
                    </a:solidFill>
                    <a:latin typeface="SVN-Calling Code" panose="020B0509020202020204"/>
                  </a:rPr>
                  <a:t> with the highest total predictions</a:t>
                </a:r>
              </a:p>
              <a:p>
                <a:pPr marL="285750" indent="-285750">
                  <a:buClr>
                    <a:schemeClr val="bg1"/>
                  </a:buClr>
                  <a:buSzPct val="120000"/>
                  <a:buFont typeface="Arial" panose="020B0604020202020204" pitchFamily="34" charset="0"/>
                  <a:buChar char="•"/>
                </a:pPr>
                <a14:m>
                  <m:oMath xmlns:m="http://schemas.openxmlformats.org/officeDocument/2006/math">
                    <m:nary>
                      <m:naryPr>
                        <m:chr m:val="∑"/>
                        <m:limLoc m:val="subSup"/>
                        <m:ctrlPr>
                          <a:rPr lang="en-US" sz="1300" i="1" smtClean="0">
                            <a:solidFill>
                              <a:schemeClr val="accent6">
                                <a:lumMod val="60000"/>
                                <a:lumOff val="40000"/>
                              </a:schemeClr>
                            </a:solidFill>
                            <a:latin typeface="Cambria Math" panose="02040503050406030204" pitchFamily="18" charset="0"/>
                            <a:ea typeface="Cambria Math" panose="02040503050406030204" pitchFamily="18" charset="0"/>
                          </a:rPr>
                        </m:ctrlPr>
                      </m:naryPr>
                      <m:sub>
                        <m:r>
                          <m:rPr>
                            <m:brk m:alnAt="25"/>
                          </m:rPr>
                          <a:rPr lang="en-US" sz="1300" i="1">
                            <a:solidFill>
                              <a:schemeClr val="accent6">
                                <a:lumMod val="60000"/>
                                <a:lumOff val="40000"/>
                              </a:schemeClr>
                            </a:solidFill>
                            <a:latin typeface="Cambria Math" panose="02040503050406030204" pitchFamily="18" charset="0"/>
                            <a:ea typeface="Cambria Math" panose="02040503050406030204" pitchFamily="18" charset="0"/>
                          </a:rPr>
                          <m:t>𝑖</m:t>
                        </m:r>
                        <m:r>
                          <a:rPr lang="en-US" sz="1300" i="1">
                            <a:solidFill>
                              <a:schemeClr val="accent6">
                                <a:lumMod val="60000"/>
                                <a:lumOff val="40000"/>
                              </a:schemeClr>
                            </a:solidFill>
                            <a:latin typeface="Cambria Math" panose="02040503050406030204" pitchFamily="18" charset="0"/>
                            <a:ea typeface="Cambria Math" panose="02040503050406030204" pitchFamily="18" charset="0"/>
                          </a:rPr>
                          <m:t>=1</m:t>
                        </m:r>
                      </m:sub>
                      <m:sup>
                        <m:r>
                          <a:rPr lang="en-US" sz="1300" i="1">
                            <a:solidFill>
                              <a:schemeClr val="accent6">
                                <a:lumMod val="60000"/>
                                <a:lumOff val="40000"/>
                              </a:schemeClr>
                            </a:solidFill>
                            <a:latin typeface="Cambria Math" panose="02040503050406030204" pitchFamily="18" charset="0"/>
                            <a:ea typeface="Cambria Math" panose="02040503050406030204" pitchFamily="18" charset="0"/>
                          </a:rPr>
                          <m:t>𝐵</m:t>
                        </m:r>
                      </m:sup>
                      <m:e>
                        <m:r>
                          <a:rPr lang="en-US" sz="1300" b="0" i="1" smtClean="0">
                            <a:solidFill>
                              <a:schemeClr val="accent6">
                                <a:lumMod val="60000"/>
                                <a:lumOff val="40000"/>
                              </a:schemeClr>
                            </a:solidFill>
                            <a:latin typeface="Cambria Math" panose="02040503050406030204" pitchFamily="18" charset="0"/>
                            <a:ea typeface="Cambria Math" panose="02040503050406030204" pitchFamily="18" charset="0"/>
                          </a:rPr>
                          <m:t> </m:t>
                        </m:r>
                      </m:e>
                    </m:nary>
                  </m:oMath>
                </a14:m>
                <a:r>
                  <a:rPr lang="en-US" sz="1300" dirty="0">
                    <a:solidFill>
                      <a:schemeClr val="bg1"/>
                    </a:solidFill>
                    <a:latin typeface="SVN-Calling Code" panose="020B0509020202020204"/>
                  </a:rPr>
                  <a:t>represents the sum of predictions from </a:t>
                </a:r>
                <a14:m>
                  <m:oMath xmlns:m="http://schemas.openxmlformats.org/officeDocument/2006/math">
                    <m:r>
                      <a:rPr lang="en-US" sz="1300" i="1">
                        <a:solidFill>
                          <a:schemeClr val="bg1"/>
                        </a:solidFill>
                        <a:latin typeface="Cambria Math" panose="02040503050406030204" pitchFamily="18" charset="0"/>
                        <a:ea typeface="Cambria Math" panose="02040503050406030204" pitchFamily="18" charset="0"/>
                      </a:rPr>
                      <m:t>𝐵</m:t>
                    </m:r>
                  </m:oMath>
                </a14:m>
                <a:r>
                  <a:rPr lang="en-US" sz="1300" dirty="0">
                    <a:solidFill>
                      <a:schemeClr val="bg1"/>
                    </a:solidFill>
                    <a:latin typeface="SVN-Calling Code" panose="020B0509020202020204"/>
                  </a:rPr>
                  <a:t> sub-models</a:t>
                </a:r>
              </a:p>
              <a:p>
                <a:pPr marL="285750" indent="-285750">
                  <a:buClr>
                    <a:schemeClr val="bg1"/>
                  </a:buClr>
                  <a:buSzPct val="120000"/>
                  <a:buFont typeface="Arial" panose="020B0604020202020204" pitchFamily="34" charset="0"/>
                  <a:buChar char="•"/>
                </a:pPr>
                <a14:m>
                  <m:oMath xmlns:m="http://schemas.openxmlformats.org/officeDocument/2006/math">
                    <m:r>
                      <a:rPr lang="en-US" sz="1300" i="1" smtClean="0">
                        <a:solidFill>
                          <a:schemeClr val="accent6">
                            <a:lumMod val="60000"/>
                            <a:lumOff val="40000"/>
                          </a:schemeClr>
                        </a:solidFill>
                        <a:latin typeface="Cambria Math" panose="02040503050406030204" pitchFamily="18" charset="0"/>
                        <a:ea typeface="Cambria Math" panose="02040503050406030204" pitchFamily="18" charset="0"/>
                      </a:rPr>
                      <m:t>𝕀</m:t>
                    </m:r>
                    <m:r>
                      <a:rPr lang="en-US" sz="130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sz="1300" i="1">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sz="1300" i="1">
                            <a:solidFill>
                              <a:schemeClr val="accent6">
                                <a:lumMod val="60000"/>
                                <a:lumOff val="40000"/>
                              </a:schemeClr>
                            </a:solidFill>
                            <a:latin typeface="Cambria Math" panose="02040503050406030204" pitchFamily="18" charset="0"/>
                            <a:ea typeface="Cambria Math" panose="02040503050406030204" pitchFamily="18" charset="0"/>
                          </a:rPr>
                          <m:t>h</m:t>
                        </m:r>
                      </m:e>
                      <m:sub>
                        <m:r>
                          <a:rPr lang="en-US" sz="1300" i="1">
                            <a:solidFill>
                              <a:schemeClr val="accent6">
                                <a:lumMod val="60000"/>
                                <a:lumOff val="40000"/>
                              </a:schemeClr>
                            </a:solidFill>
                            <a:latin typeface="Cambria Math" panose="02040503050406030204" pitchFamily="18" charset="0"/>
                            <a:ea typeface="Cambria Math" panose="02040503050406030204" pitchFamily="18" charset="0"/>
                          </a:rPr>
                          <m:t>𝑖</m:t>
                        </m:r>
                      </m:sub>
                    </m:sSub>
                    <m:d>
                      <m:dPr>
                        <m:ctrlPr>
                          <a:rPr lang="en-US" sz="130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sz="1300" i="1">
                            <a:solidFill>
                              <a:schemeClr val="accent6">
                                <a:lumMod val="60000"/>
                                <a:lumOff val="40000"/>
                              </a:schemeClr>
                            </a:solidFill>
                            <a:latin typeface="Cambria Math" panose="02040503050406030204" pitchFamily="18" charset="0"/>
                            <a:ea typeface="Cambria Math" panose="02040503050406030204" pitchFamily="18" charset="0"/>
                          </a:rPr>
                          <m:t>𝑥</m:t>
                        </m:r>
                      </m:e>
                    </m:d>
                    <m:r>
                      <a:rPr lang="en-US" sz="1300" i="1">
                        <a:solidFill>
                          <a:schemeClr val="accent6">
                            <a:lumMod val="60000"/>
                            <a:lumOff val="40000"/>
                          </a:schemeClr>
                        </a:solidFill>
                        <a:latin typeface="Cambria Math" panose="02040503050406030204" pitchFamily="18" charset="0"/>
                        <a:ea typeface="Cambria Math" panose="02040503050406030204" pitchFamily="18" charset="0"/>
                      </a:rPr>
                      <m:t>=</m:t>
                    </m:r>
                    <m:r>
                      <a:rPr lang="en-US" sz="1300" i="1">
                        <a:solidFill>
                          <a:schemeClr val="accent6">
                            <a:lumMod val="60000"/>
                            <a:lumOff val="40000"/>
                          </a:schemeClr>
                        </a:solidFill>
                        <a:latin typeface="Cambria Math" panose="02040503050406030204" pitchFamily="18" charset="0"/>
                        <a:ea typeface="Cambria Math" panose="02040503050406030204" pitchFamily="18" charset="0"/>
                      </a:rPr>
                      <m:t>𝑦</m:t>
                    </m:r>
                    <m:r>
                      <a:rPr lang="en-US" sz="1300" i="1">
                        <a:solidFill>
                          <a:schemeClr val="accent6">
                            <a:lumMod val="60000"/>
                            <a:lumOff val="40000"/>
                          </a:schemeClr>
                        </a:solidFill>
                        <a:latin typeface="Cambria Math" panose="02040503050406030204" pitchFamily="18" charset="0"/>
                        <a:ea typeface="Cambria Math" panose="02040503050406030204" pitchFamily="18" charset="0"/>
                      </a:rPr>
                      <m:t>) </m:t>
                    </m:r>
                  </m:oMath>
                </a14:m>
                <a:r>
                  <a:rPr lang="en-US" sz="1300" dirty="0">
                    <a:solidFill>
                      <a:schemeClr val="bg1"/>
                    </a:solidFill>
                    <a:latin typeface="SVN-Calling Code" panose="020B0509020202020204"/>
                  </a:rPr>
                  <a:t>is a function that returns 1 if the prediction from sub-model </a:t>
                </a:r>
                <a14:m>
                  <m:oMath xmlns:m="http://schemas.openxmlformats.org/officeDocument/2006/math">
                    <m:r>
                      <a:rPr lang="en-US" sz="1300" i="1">
                        <a:solidFill>
                          <a:schemeClr val="bg1"/>
                        </a:solidFill>
                        <a:latin typeface="Cambria Math" panose="02040503050406030204" pitchFamily="18" charset="0"/>
                        <a:ea typeface="Cambria Math" panose="02040503050406030204" pitchFamily="18" charset="0"/>
                      </a:rPr>
                      <m:t>𝑖</m:t>
                    </m:r>
                  </m:oMath>
                </a14:m>
                <a:r>
                  <a:rPr lang="en-US" sz="1300" dirty="0">
                    <a:solidFill>
                      <a:schemeClr val="bg1"/>
                    </a:solidFill>
                    <a:latin typeface="SVN-Calling Code" panose="020B0509020202020204"/>
                  </a:rPr>
                  <a:t> equals </a:t>
                </a:r>
                <a14:m>
                  <m:oMath xmlns:m="http://schemas.openxmlformats.org/officeDocument/2006/math">
                    <m:r>
                      <a:rPr lang="en-US" sz="1300" i="1" smtClean="0">
                        <a:solidFill>
                          <a:schemeClr val="bg1"/>
                        </a:solidFill>
                        <a:latin typeface="Cambria Math" panose="02040503050406030204" pitchFamily="18" charset="0"/>
                      </a:rPr>
                      <m:t>𝑦</m:t>
                    </m:r>
                  </m:oMath>
                </a14:m>
                <a:r>
                  <a:rPr lang="en-US" sz="1300" dirty="0">
                    <a:solidFill>
                      <a:schemeClr val="bg1"/>
                    </a:solidFill>
                    <a:latin typeface="SVN-Calling Code" panose="020B0509020202020204"/>
                  </a:rPr>
                  <a:t>, otherwise returns 0.</a:t>
                </a:r>
              </a:p>
            </p:txBody>
          </p:sp>
        </mc:Choice>
        <mc:Fallback xmlns="">
          <p:sp>
            <p:nvSpPr>
              <p:cNvPr id="10" name="TextBox 9">
                <a:extLst>
                  <a:ext uri="{FF2B5EF4-FFF2-40B4-BE49-F238E27FC236}">
                    <a16:creationId xmlns:a16="http://schemas.microsoft.com/office/drawing/2014/main" id="{85892804-E669-604D-7F0F-76E66298A354}"/>
                  </a:ext>
                </a:extLst>
              </p:cNvPr>
              <p:cNvSpPr txBox="1">
                <a:spLocks noRot="1" noChangeAspect="1" noMove="1" noResize="1" noEditPoints="1" noAdjustHandles="1" noChangeArrowheads="1" noChangeShapeType="1" noTextEdit="1"/>
              </p:cNvSpPr>
              <p:nvPr/>
            </p:nvSpPr>
            <p:spPr>
              <a:xfrm>
                <a:off x="1261496" y="2969024"/>
                <a:ext cx="6928347" cy="1119345"/>
              </a:xfrm>
              <a:prstGeom prst="rect">
                <a:avLst/>
              </a:prstGeom>
              <a:blipFill>
                <a:blip r:embed="rId6"/>
                <a:stretch>
                  <a:fillRect l="-352" t="-3261" b="-6522"/>
                </a:stretch>
              </a:blipFill>
            </p:spPr>
            <p:txBody>
              <a:bodyPr/>
              <a:lstStyle/>
              <a:p>
                <a:r>
                  <a:rPr lang="en-US">
                    <a:noFill/>
                  </a:rPr>
                  <a:t> </a:t>
                </a:r>
              </a:p>
            </p:txBody>
          </p:sp>
        </mc:Fallback>
      </mc:AlternateContent>
    </p:spTree>
    <p:extLst>
      <p:ext uri="{BB962C8B-B14F-4D97-AF65-F5344CB8AC3E}">
        <p14:creationId xmlns:p14="http://schemas.microsoft.com/office/powerpoint/2010/main" val="92119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75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2" grpId="0"/>
      <p:bldP spid="6"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3" name="TextBox 2">
            <a:extLst>
              <a:ext uri="{FF2B5EF4-FFF2-40B4-BE49-F238E27FC236}">
                <a16:creationId xmlns:a16="http://schemas.microsoft.com/office/drawing/2014/main" id="{ACFFD551-E050-B26E-DC4F-714189E08C62}"/>
              </a:ext>
            </a:extLst>
          </p:cNvPr>
          <p:cNvSpPr txBox="1"/>
          <p:nvPr/>
        </p:nvSpPr>
        <p:spPr>
          <a:xfrm>
            <a:off x="153899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/c</a:t>
            </a:r>
          </a:p>
        </p:txBody>
      </p:sp>
      <p:sp>
        <p:nvSpPr>
          <p:cNvPr id="7" name="Google Shape;603;p37">
            <a:extLst>
              <a:ext uri="{FF2B5EF4-FFF2-40B4-BE49-F238E27FC236}">
                <a16:creationId xmlns:a16="http://schemas.microsoft.com/office/drawing/2014/main" id="{33AEA8DE-E683-0B33-72B4-FC3F7CC6EF5D}"/>
              </a:ext>
            </a:extLst>
          </p:cNvPr>
          <p:cNvSpPr txBox="1">
            <a:spLocks/>
          </p:cNvSpPr>
          <p:nvPr/>
        </p:nvSpPr>
        <p:spPr>
          <a:xfrm>
            <a:off x="1856857" y="253246"/>
            <a:ext cx="222917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Aggregation</a:t>
            </a:r>
          </a:p>
        </p:txBody>
      </p:sp>
      <p:sp>
        <p:nvSpPr>
          <p:cNvPr id="8" name="Google Shape;603;p37">
            <a:extLst>
              <a:ext uri="{FF2B5EF4-FFF2-40B4-BE49-F238E27FC236}">
                <a16:creationId xmlns:a16="http://schemas.microsoft.com/office/drawing/2014/main" id="{C9CB86F5-EF88-615D-9D76-62597374D1D8}"/>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/Bagging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8D7DE1D-E20E-8FDA-1103-CD9C4DE4B866}"/>
                  </a:ext>
                </a:extLst>
              </p:cNvPr>
              <p:cNvSpPr txBox="1"/>
              <p:nvPr/>
            </p:nvSpPr>
            <p:spPr>
              <a:xfrm>
                <a:off x="1872114" y="1095669"/>
                <a:ext cx="5399772" cy="6592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60000"/>
                              <a:lumOff val="40000"/>
                            </a:schemeClr>
                          </a:solidFill>
                          <a:latin typeface="Cambria Math" panose="02040503050406030204" pitchFamily="18" charset="0"/>
                          <a:ea typeface="Cambria Math" panose="02040503050406030204" pitchFamily="18" charset="0"/>
                        </a:rPr>
                        <m:t>h</m:t>
                      </m:r>
                      <m:d>
                        <m:dPr>
                          <m:ctrl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𝑥</m:t>
                          </m:r>
                        </m:e>
                      </m:d>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𝑎𝑟𝑔𝑚𝑎𝑥</m:t>
                          </m:r>
                        </m:e>
                        <m: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𝑦</m:t>
                          </m:r>
                        </m:sub>
                      </m:sSub>
                      <m:nary>
                        <m:naryPr>
                          <m:chr m:val="∑"/>
                          <m:limLoc m:val="subSup"/>
                          <m:ctrl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ctrlPr>
                        </m:naryPr>
                        <m:sub>
                          <m:r>
                            <m:rPr>
                              <m:brk m:alnAt="25"/>
                            </m:r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𝑖</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=1</m:t>
                          </m:r>
                        </m:sub>
                        <m:sup>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𝐵</m:t>
                          </m:r>
                        </m:sup>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𝕀</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i="1">
                                  <a:solidFill>
                                    <a:schemeClr val="accent6">
                                      <a:lumMod val="60000"/>
                                      <a:lumOff val="40000"/>
                                    </a:schemeClr>
                                  </a:solidFill>
                                  <a:latin typeface="Cambria Math" panose="02040503050406030204" pitchFamily="18" charset="0"/>
                                  <a:ea typeface="Cambria Math" panose="02040503050406030204" pitchFamily="18" charset="0"/>
                                </a:rPr>
                                <m:t>h</m:t>
                              </m:r>
                            </m:e>
                            <m: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𝑖</m:t>
                              </m:r>
                            </m:sub>
                          </m:sSub>
                          <m:d>
                            <m:dPr>
                              <m:ctrl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𝑥</m:t>
                              </m:r>
                            </m:e>
                          </m:d>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𝑦</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e>
                      </m:nary>
                    </m:oMath>
                  </m:oMathPara>
                </a14:m>
                <a:endParaRPr lang="en-US" dirty="0">
                  <a:solidFill>
                    <a:schemeClr val="accent6">
                      <a:lumMod val="60000"/>
                      <a:lumOff val="40000"/>
                    </a:schemeClr>
                  </a:solidFill>
                </a:endParaRPr>
              </a:p>
            </p:txBody>
          </p:sp>
        </mc:Choice>
        <mc:Fallback xmlns="">
          <p:sp>
            <p:nvSpPr>
              <p:cNvPr id="6" name="TextBox 5">
                <a:extLst>
                  <a:ext uri="{FF2B5EF4-FFF2-40B4-BE49-F238E27FC236}">
                    <a16:creationId xmlns:a16="http://schemas.microsoft.com/office/drawing/2014/main" id="{B8D7DE1D-E20E-8FDA-1103-CD9C4DE4B866}"/>
                  </a:ext>
                </a:extLst>
              </p:cNvPr>
              <p:cNvSpPr txBox="1">
                <a:spLocks noRot="1" noChangeAspect="1" noMove="1" noResize="1" noEditPoints="1" noAdjustHandles="1" noChangeArrowheads="1" noChangeShapeType="1" noTextEdit="1"/>
              </p:cNvSpPr>
              <p:nvPr/>
            </p:nvSpPr>
            <p:spPr>
              <a:xfrm>
                <a:off x="1872114" y="1095669"/>
                <a:ext cx="5399772" cy="659283"/>
              </a:xfrm>
              <a:prstGeom prst="rect">
                <a:avLst/>
              </a:prstGeom>
              <a:blipFill>
                <a:blip r:embed="rId5"/>
                <a:stretch>
                  <a:fillRect/>
                </a:stretch>
              </a:blipFill>
            </p:spPr>
            <p:txBody>
              <a:bodyPr/>
              <a:lstStyle/>
              <a:p>
                <a:r>
                  <a:rPr lang="en-US">
                    <a:noFill/>
                  </a:rPr>
                  <a:t> </a:t>
                </a:r>
              </a:p>
            </p:txBody>
          </p:sp>
        </mc:Fallback>
      </mc:AlternateContent>
      <p:pic>
        <p:nvPicPr>
          <p:cNvPr id="5" name="Picture 2" descr="Bagging algorithms in Python | Engineering Education (EngEd) Program ...">
            <a:extLst>
              <a:ext uri="{FF2B5EF4-FFF2-40B4-BE49-F238E27FC236}">
                <a16:creationId xmlns:a16="http://schemas.microsoft.com/office/drawing/2014/main" id="{B9A579B5-032C-BB4C-24CE-15A7103E9B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558" y="1904208"/>
            <a:ext cx="4156884" cy="203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57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3;p37">
            <a:extLst>
              <a:ext uri="{FF2B5EF4-FFF2-40B4-BE49-F238E27FC236}">
                <a16:creationId xmlns:a16="http://schemas.microsoft.com/office/drawing/2014/main" id="{33E81657-2B59-BDE9-A5DB-6B7C99AD06D4}"/>
              </a:ext>
            </a:extLst>
          </p:cNvPr>
          <p:cNvSpPr txBox="1">
            <a:spLocks/>
          </p:cNvSpPr>
          <p:nvPr/>
        </p:nvSpPr>
        <p:spPr>
          <a:xfrm>
            <a:off x="1150300" y="2243671"/>
            <a:ext cx="3936300" cy="1499100"/>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4900" dirty="0">
                <a:solidFill>
                  <a:schemeClr val="bg1">
                    <a:lumMod val="85000"/>
                  </a:schemeClr>
                </a:solidFill>
                <a:latin typeface="Oswald" pitchFamily="2" charset="0"/>
                <a:cs typeface="Times New Roman" panose="02020603050405020304" pitchFamily="18" charset="0"/>
              </a:rPr>
              <a:t>/Random Forests</a:t>
            </a:r>
          </a:p>
        </p:txBody>
      </p:sp>
      <p:sp>
        <p:nvSpPr>
          <p:cNvPr id="5" name="Google Shape;604;p37">
            <a:extLst>
              <a:ext uri="{FF2B5EF4-FFF2-40B4-BE49-F238E27FC236}">
                <a16:creationId xmlns:a16="http://schemas.microsoft.com/office/drawing/2014/main" id="{CB1F6784-0A70-53CF-CD17-43F27EC3D5FC}"/>
              </a:ext>
            </a:extLst>
          </p:cNvPr>
          <p:cNvSpPr txBox="1">
            <a:spLocks/>
          </p:cNvSpPr>
          <p:nvPr/>
        </p:nvSpPr>
        <p:spPr>
          <a:xfrm>
            <a:off x="1150300" y="1506789"/>
            <a:ext cx="1625400" cy="8418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pPr>
            <a:r>
              <a:rPr lang="en" sz="4400" b="1" dirty="0">
                <a:solidFill>
                  <a:srgbClr val="FFEA7D"/>
                </a:solidFill>
                <a:latin typeface="Oswald" pitchFamily="2" charset="0"/>
              </a:rPr>
              <a:t>/</a:t>
            </a:r>
            <a:r>
              <a:rPr lang="en" sz="5000" b="1" dirty="0">
                <a:solidFill>
                  <a:srgbClr val="FFEA7D"/>
                </a:solidFill>
                <a:latin typeface="SVN-Calling Code" panose="020B0509020202020204" pitchFamily="49" charset="0"/>
              </a:rPr>
              <a:t>III</a:t>
            </a:r>
          </a:p>
        </p:txBody>
      </p:sp>
      <p:cxnSp>
        <p:nvCxnSpPr>
          <p:cNvPr id="8" name="Google Shape;607;p37">
            <a:extLst>
              <a:ext uri="{FF2B5EF4-FFF2-40B4-BE49-F238E27FC236}">
                <a16:creationId xmlns:a16="http://schemas.microsoft.com/office/drawing/2014/main" id="{0FA9E9FD-D409-A9BE-24CE-FABEDF9A1F8F}"/>
              </a:ext>
            </a:extLst>
          </p:cNvPr>
          <p:cNvCxnSpPr/>
          <p:nvPr/>
        </p:nvCxnSpPr>
        <p:spPr>
          <a:xfrm>
            <a:off x="1472906" y="3837986"/>
            <a:ext cx="822960" cy="0"/>
          </a:xfrm>
          <a:prstGeom prst="straightConnector1">
            <a:avLst/>
          </a:prstGeom>
          <a:noFill/>
          <a:ln w="12700" cap="flat" cmpd="sng">
            <a:solidFill>
              <a:schemeClr val="bg1"/>
            </a:solidFill>
            <a:prstDash val="solid"/>
            <a:round/>
            <a:headEnd type="none" w="med" len="med"/>
            <a:tailEnd type="stealth" w="med" len="med"/>
          </a:ln>
        </p:spPr>
      </p:cxnSp>
      <p:pic>
        <p:nvPicPr>
          <p:cNvPr id="1026" name="Picture 2" descr="Supervised vs. Unsupervised Learning and Other Essential Jargon - iPullRank">
            <a:extLst>
              <a:ext uri="{FF2B5EF4-FFF2-40B4-BE49-F238E27FC236}">
                <a16:creationId xmlns:a16="http://schemas.microsoft.com/office/drawing/2014/main" id="{AD41812C-A199-AAB6-69A0-075D924F7C1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3681596" y="952500"/>
            <a:ext cx="4320212"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90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5" name="Google Shape;565;p35">
            <a:extLst>
              <a:ext uri="{FF2B5EF4-FFF2-40B4-BE49-F238E27FC236}">
                <a16:creationId xmlns:a16="http://schemas.microsoft.com/office/drawing/2014/main" id="{3088A0E1-0CF2-359D-9D9B-7FB190150754}"/>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0" name="TextBox 19">
            <a:extLst>
              <a:ext uri="{FF2B5EF4-FFF2-40B4-BE49-F238E27FC236}">
                <a16:creationId xmlns:a16="http://schemas.microsoft.com/office/drawing/2014/main" id="{10A74C7E-7103-88A1-2957-F6007CB0F943}"/>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21" name="Google Shape;565;p35">
            <a:extLst>
              <a:ext uri="{FF2B5EF4-FFF2-40B4-BE49-F238E27FC236}">
                <a16:creationId xmlns:a16="http://schemas.microsoft.com/office/drawing/2014/main" id="{592E90A4-ABF1-B2F8-5961-95A84F09792D}"/>
              </a:ext>
            </a:extLst>
          </p:cNvPr>
          <p:cNvSpPr/>
          <p:nvPr/>
        </p:nvSpPr>
        <p:spPr>
          <a:xfrm>
            <a:off x="1410708" y="160549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2" name="TextBox 21">
            <a:extLst>
              <a:ext uri="{FF2B5EF4-FFF2-40B4-BE49-F238E27FC236}">
                <a16:creationId xmlns:a16="http://schemas.microsoft.com/office/drawing/2014/main" id="{88892D8C-3921-6BBA-A3AC-1C7EF5866986}"/>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3" name="TextBox 2">
            <a:extLst>
              <a:ext uri="{FF2B5EF4-FFF2-40B4-BE49-F238E27FC236}">
                <a16:creationId xmlns:a16="http://schemas.microsoft.com/office/drawing/2014/main" id="{E9973D51-0E2A-460E-A126-ECC70CAD0E47}"/>
              </a:ext>
            </a:extLst>
          </p:cNvPr>
          <p:cNvSpPr txBox="1"/>
          <p:nvPr/>
        </p:nvSpPr>
        <p:spPr>
          <a:xfrm>
            <a:off x="2513949"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/01</a:t>
            </a:r>
          </a:p>
        </p:txBody>
      </p:sp>
      <p:sp>
        <p:nvSpPr>
          <p:cNvPr id="5" name="Google Shape;603;p37">
            <a:extLst>
              <a:ext uri="{FF2B5EF4-FFF2-40B4-BE49-F238E27FC236}">
                <a16:creationId xmlns:a16="http://schemas.microsoft.com/office/drawing/2014/main" id="{BBD0D91E-70A4-0FED-324E-C027EF732F7B}"/>
              </a:ext>
            </a:extLst>
          </p:cNvPr>
          <p:cNvSpPr txBox="1">
            <a:spLocks/>
          </p:cNvSpPr>
          <p:nvPr/>
        </p:nvSpPr>
        <p:spPr>
          <a:xfrm>
            <a:off x="2949798" y="253246"/>
            <a:ext cx="1032268"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/Random Forests</a:t>
            </a:r>
          </a:p>
        </p:txBody>
      </p:sp>
    </p:spTree>
    <p:extLst>
      <p:ext uri="{BB962C8B-B14F-4D97-AF65-F5344CB8AC3E}">
        <p14:creationId xmlns:p14="http://schemas.microsoft.com/office/powerpoint/2010/main" val="79188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1" grpId="0" animBg="1"/>
      <p:bldP spid="22" grpId="0"/>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5" name="Google Shape;565;p35">
            <a:extLst>
              <a:ext uri="{FF2B5EF4-FFF2-40B4-BE49-F238E27FC236}">
                <a16:creationId xmlns:a16="http://schemas.microsoft.com/office/drawing/2014/main" id="{3088A0E1-0CF2-359D-9D9B-7FB190150754}"/>
              </a:ext>
            </a:extLst>
          </p:cNvPr>
          <p:cNvSpPr/>
          <p:nvPr/>
        </p:nvSpPr>
        <p:spPr>
          <a:xfrm rot="5400000">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17" name="TextBox 16">
            <a:extLst>
              <a:ext uri="{FF2B5EF4-FFF2-40B4-BE49-F238E27FC236}">
                <a16:creationId xmlns:a16="http://schemas.microsoft.com/office/drawing/2014/main" id="{8E55938C-B518-9DFF-E0C7-6717D37A1E62}"/>
              </a:ext>
            </a:extLst>
          </p:cNvPr>
          <p:cNvSpPr txBox="1"/>
          <p:nvPr/>
        </p:nvSpPr>
        <p:spPr>
          <a:xfrm>
            <a:off x="1782139" y="1513430"/>
            <a:ext cx="6048697" cy="1692771"/>
          </a:xfrm>
          <a:prstGeom prst="rect">
            <a:avLst/>
          </a:prstGeom>
          <a:noFill/>
        </p:spPr>
        <p:txBody>
          <a:bodyPr wrap="square">
            <a:spAutoFit/>
          </a:bodyPr>
          <a:lstStyle/>
          <a:p>
            <a:pPr marL="285750" indent="-285750">
              <a:buClr>
                <a:schemeClr val="bg1"/>
              </a:buClr>
              <a:buSzPct val="120000"/>
              <a:buFont typeface="Arial" panose="020B0604020202020204" pitchFamily="34" charset="0"/>
              <a:buChar char="•"/>
            </a:pPr>
            <a:r>
              <a:rPr lang="en-US" sz="1300" dirty="0">
                <a:solidFill>
                  <a:srgbClr val="ECECF1"/>
                </a:solidFill>
                <a:latin typeface="SVN-Calling Code" panose="020B0509020202020204" charset="0"/>
              </a:rPr>
              <a:t>Random forests are an enhanced version of bagging in ensemble learning. They leverage random feature selection during the construction of decision trees, which distinguishes them from traditional bagging methods. At each node creation within a tree, only a random subset of features is considered to determine the best possible split. This innovation aims to increase diversity among the decision trees and, consequently, enhance model performance</a:t>
            </a:r>
            <a:endParaRPr lang="en-US" sz="1300" dirty="0">
              <a:latin typeface="SVN-Calling Code" panose="020B0509020202020204" charset="0"/>
            </a:endParaRPr>
          </a:p>
        </p:txBody>
      </p:sp>
      <p:sp>
        <p:nvSpPr>
          <p:cNvPr id="7" name="TextBox 6">
            <a:extLst>
              <a:ext uri="{FF2B5EF4-FFF2-40B4-BE49-F238E27FC236}">
                <a16:creationId xmlns:a16="http://schemas.microsoft.com/office/drawing/2014/main" id="{DC376F54-4D01-3F4F-9410-40D1A5A3A4FB}"/>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21" name="Google Shape;565;p35">
            <a:extLst>
              <a:ext uri="{FF2B5EF4-FFF2-40B4-BE49-F238E27FC236}">
                <a16:creationId xmlns:a16="http://schemas.microsoft.com/office/drawing/2014/main" id="{6209A626-51B1-A441-7198-A297887647F9}"/>
              </a:ext>
            </a:extLst>
          </p:cNvPr>
          <p:cNvSpPr/>
          <p:nvPr/>
        </p:nvSpPr>
        <p:spPr>
          <a:xfrm>
            <a:off x="1410708" y="328691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2" name="TextBox 21">
            <a:extLst>
              <a:ext uri="{FF2B5EF4-FFF2-40B4-BE49-F238E27FC236}">
                <a16:creationId xmlns:a16="http://schemas.microsoft.com/office/drawing/2014/main" id="{D9CB095A-8331-7BCF-4D01-2F08824F8DAA}"/>
              </a:ext>
            </a:extLst>
          </p:cNvPr>
          <p:cNvSpPr txBox="1"/>
          <p:nvPr/>
        </p:nvSpPr>
        <p:spPr>
          <a:xfrm>
            <a:off x="1456427" y="3144757"/>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26" name="Google Shape;602;p37">
            <a:hlinkClick r:id="rId4" action="ppaction://hlinksldjump"/>
            <a:extLst>
              <a:ext uri="{FF2B5EF4-FFF2-40B4-BE49-F238E27FC236}">
                <a16:creationId xmlns:a16="http://schemas.microsoft.com/office/drawing/2014/main" id="{242EA247-6984-F4C1-AD35-D97F87B6B08E}"/>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2" name="TextBox 11">
            <a:extLst>
              <a:ext uri="{FF2B5EF4-FFF2-40B4-BE49-F238E27FC236}">
                <a16:creationId xmlns:a16="http://schemas.microsoft.com/office/drawing/2014/main" id="{3F5D19EF-D4B7-E50B-AA7E-E883D6F482B4}"/>
              </a:ext>
            </a:extLst>
          </p:cNvPr>
          <p:cNvSpPr txBox="1"/>
          <p:nvPr/>
        </p:nvSpPr>
        <p:spPr>
          <a:xfrm>
            <a:off x="2513949"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/01</a:t>
            </a:r>
          </a:p>
        </p:txBody>
      </p:sp>
      <p:sp>
        <p:nvSpPr>
          <p:cNvPr id="13" name="Google Shape;603;p37">
            <a:extLst>
              <a:ext uri="{FF2B5EF4-FFF2-40B4-BE49-F238E27FC236}">
                <a16:creationId xmlns:a16="http://schemas.microsoft.com/office/drawing/2014/main" id="{D8B8E142-822B-C840-7D65-4AD8E7ED9D7C}"/>
              </a:ext>
            </a:extLst>
          </p:cNvPr>
          <p:cNvSpPr txBox="1">
            <a:spLocks/>
          </p:cNvSpPr>
          <p:nvPr/>
        </p:nvSpPr>
        <p:spPr>
          <a:xfrm>
            <a:off x="2949798" y="253246"/>
            <a:ext cx="1032268"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14" name="Google Shape;603;p37">
            <a:extLst>
              <a:ext uri="{FF2B5EF4-FFF2-40B4-BE49-F238E27FC236}">
                <a16:creationId xmlns:a16="http://schemas.microsoft.com/office/drawing/2014/main" id="{528C9037-3CEA-8F2D-0643-2B052D9D28CD}"/>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/Random Forests</a:t>
            </a:r>
          </a:p>
        </p:txBody>
      </p:sp>
    </p:spTree>
    <p:extLst>
      <p:ext uri="{BB962C8B-B14F-4D97-AF65-F5344CB8AC3E}">
        <p14:creationId xmlns:p14="http://schemas.microsoft.com/office/powerpoint/2010/main" val="2875584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750"/>
                                        <p:tgtEl>
                                          <p:spTgt spid="17"/>
                                        </p:tgtEl>
                                      </p:cBhvr>
                                    </p:animEffect>
                                    <p:set>
                                      <p:cBhvr>
                                        <p:cTn id="12" dur="1" fill="hold">
                                          <p:stCondLst>
                                            <p:cond delay="74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5" name="Google Shape;565;p35">
            <a:extLst>
              <a:ext uri="{FF2B5EF4-FFF2-40B4-BE49-F238E27FC236}">
                <a16:creationId xmlns:a16="http://schemas.microsoft.com/office/drawing/2014/main" id="{3088A0E1-0CF2-359D-9D9B-7FB190150754}"/>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0" name="TextBox 19">
            <a:extLst>
              <a:ext uri="{FF2B5EF4-FFF2-40B4-BE49-F238E27FC236}">
                <a16:creationId xmlns:a16="http://schemas.microsoft.com/office/drawing/2014/main" id="{10A74C7E-7103-88A1-2957-F6007CB0F943}"/>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21" name="Google Shape;565;p35">
            <a:extLst>
              <a:ext uri="{FF2B5EF4-FFF2-40B4-BE49-F238E27FC236}">
                <a16:creationId xmlns:a16="http://schemas.microsoft.com/office/drawing/2014/main" id="{592E90A4-ABF1-B2F8-5961-95A84F09792D}"/>
              </a:ext>
            </a:extLst>
          </p:cNvPr>
          <p:cNvSpPr/>
          <p:nvPr/>
        </p:nvSpPr>
        <p:spPr>
          <a:xfrm rot="5400000">
            <a:off x="1410707" y="162835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2" name="TextBox 21">
            <a:extLst>
              <a:ext uri="{FF2B5EF4-FFF2-40B4-BE49-F238E27FC236}">
                <a16:creationId xmlns:a16="http://schemas.microsoft.com/office/drawing/2014/main" id="{88892D8C-3921-6BBA-A3AC-1C7EF5866986}"/>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1" name="TextBox 10">
            <a:extLst>
              <a:ext uri="{FF2B5EF4-FFF2-40B4-BE49-F238E27FC236}">
                <a16:creationId xmlns:a16="http://schemas.microsoft.com/office/drawing/2014/main" id="{4FAD8F7D-8DC8-E384-834D-CBEE71E7F0D2}"/>
              </a:ext>
            </a:extLst>
          </p:cNvPr>
          <p:cNvSpPr txBox="1"/>
          <p:nvPr/>
        </p:nvSpPr>
        <p:spPr>
          <a:xfrm>
            <a:off x="1782139" y="1912191"/>
            <a:ext cx="6048697" cy="1492716"/>
          </a:xfrm>
          <a:prstGeom prst="rect">
            <a:avLst/>
          </a:prstGeom>
          <a:noFill/>
        </p:spPr>
        <p:txBody>
          <a:bodyPr wrap="square">
            <a:spAutoFit/>
          </a:bodyPr>
          <a:lstStyle/>
          <a:p>
            <a:pPr marL="285750" indent="-285750">
              <a:buClr>
                <a:schemeClr val="bg1"/>
              </a:buClr>
              <a:buSzPct val="120000"/>
              <a:buFont typeface="Arial" panose="020B0604020202020204" pitchFamily="34" charset="0"/>
              <a:buChar char="•"/>
            </a:pPr>
            <a:r>
              <a:rPr lang="en-US" sz="1300" dirty="0">
                <a:solidFill>
                  <a:srgbClr val="ECECF1"/>
                </a:solidFill>
                <a:latin typeface="SVN-Calling Code" panose="020B0509020202020204" charset="0"/>
              </a:rPr>
              <a:t>Random Forests focuses not only on reducing overfitting—a common issue in machine learning where a model becomes overly complex and struggles to generalize well to new data—but also on improving predictive performance by fostering greater diversity among decision trees. This approach effectively reduces variance and overfitting more efficiently, thereby enhancing the model's generalization and accuracy on new data</a:t>
            </a:r>
            <a:endParaRPr lang="en-US" sz="1300" dirty="0">
              <a:latin typeface="SVN-Calling Code" panose="020B0509020202020204" charset="0"/>
            </a:endParaRPr>
          </a:p>
        </p:txBody>
      </p:sp>
      <p:sp>
        <p:nvSpPr>
          <p:cNvPr id="12" name="TextBox 11">
            <a:extLst>
              <a:ext uri="{FF2B5EF4-FFF2-40B4-BE49-F238E27FC236}">
                <a16:creationId xmlns:a16="http://schemas.microsoft.com/office/drawing/2014/main" id="{D96CFE3D-3F9B-E4C4-D41A-9331AB40C37E}"/>
              </a:ext>
            </a:extLst>
          </p:cNvPr>
          <p:cNvSpPr txBox="1"/>
          <p:nvPr/>
        </p:nvSpPr>
        <p:spPr>
          <a:xfrm>
            <a:off x="2513949"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/01</a:t>
            </a:r>
          </a:p>
        </p:txBody>
      </p:sp>
      <p:sp>
        <p:nvSpPr>
          <p:cNvPr id="13" name="Google Shape;603;p37">
            <a:extLst>
              <a:ext uri="{FF2B5EF4-FFF2-40B4-BE49-F238E27FC236}">
                <a16:creationId xmlns:a16="http://schemas.microsoft.com/office/drawing/2014/main" id="{E5993E4C-14BE-0569-F331-0E6381F64147}"/>
              </a:ext>
            </a:extLst>
          </p:cNvPr>
          <p:cNvSpPr txBox="1">
            <a:spLocks/>
          </p:cNvSpPr>
          <p:nvPr/>
        </p:nvSpPr>
        <p:spPr>
          <a:xfrm>
            <a:off x="2949798" y="253246"/>
            <a:ext cx="1032268"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14" name="Google Shape;603;p37">
            <a:extLst>
              <a:ext uri="{FF2B5EF4-FFF2-40B4-BE49-F238E27FC236}">
                <a16:creationId xmlns:a16="http://schemas.microsoft.com/office/drawing/2014/main" id="{9046D397-6936-99EC-7CAC-76F1002E75EA}"/>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/Random Forests</a:t>
            </a:r>
          </a:p>
        </p:txBody>
      </p:sp>
    </p:spTree>
    <p:extLst>
      <p:ext uri="{BB962C8B-B14F-4D97-AF65-F5344CB8AC3E}">
        <p14:creationId xmlns:p14="http://schemas.microsoft.com/office/powerpoint/2010/main" val="40872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750"/>
                                        <p:tgtEl>
                                          <p:spTgt spid="11"/>
                                        </p:tgtEl>
                                      </p:cBhvr>
                                    </p:animEffect>
                                    <p:set>
                                      <p:cBhvr>
                                        <p:cTn id="12" dur="1" fill="hold">
                                          <p:stCondLst>
                                            <p:cond delay="74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3;p37">
            <a:extLst>
              <a:ext uri="{FF2B5EF4-FFF2-40B4-BE49-F238E27FC236}">
                <a16:creationId xmlns:a16="http://schemas.microsoft.com/office/drawing/2014/main" id="{33E81657-2B59-BDE9-A5DB-6B7C99AD06D4}"/>
              </a:ext>
            </a:extLst>
          </p:cNvPr>
          <p:cNvSpPr txBox="1">
            <a:spLocks/>
          </p:cNvSpPr>
          <p:nvPr/>
        </p:nvSpPr>
        <p:spPr>
          <a:xfrm>
            <a:off x="1150300" y="2094586"/>
            <a:ext cx="3936300" cy="1499100"/>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4900" dirty="0">
                <a:solidFill>
                  <a:schemeClr val="bg1">
                    <a:lumMod val="85000"/>
                  </a:schemeClr>
                </a:solidFill>
                <a:latin typeface="Oswald" pitchFamily="2" charset="0"/>
                <a:cs typeface="Times New Roman" panose="02020603050405020304" pitchFamily="18" charset="0"/>
              </a:rPr>
              <a:t>/Tree</a:t>
            </a:r>
          </a:p>
        </p:txBody>
      </p:sp>
      <p:sp>
        <p:nvSpPr>
          <p:cNvPr id="5" name="Google Shape;604;p37">
            <a:extLst>
              <a:ext uri="{FF2B5EF4-FFF2-40B4-BE49-F238E27FC236}">
                <a16:creationId xmlns:a16="http://schemas.microsoft.com/office/drawing/2014/main" id="{CB1F6784-0A70-53CF-CD17-43F27EC3D5FC}"/>
              </a:ext>
            </a:extLst>
          </p:cNvPr>
          <p:cNvSpPr txBox="1">
            <a:spLocks/>
          </p:cNvSpPr>
          <p:nvPr/>
        </p:nvSpPr>
        <p:spPr>
          <a:xfrm>
            <a:off x="1150300" y="1506789"/>
            <a:ext cx="1625400" cy="8418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pPr>
            <a:r>
              <a:rPr lang="en" sz="4400" b="1" dirty="0">
                <a:solidFill>
                  <a:srgbClr val="FFEA7D"/>
                </a:solidFill>
                <a:latin typeface="Oswald" pitchFamily="2" charset="0"/>
              </a:rPr>
              <a:t>/</a:t>
            </a:r>
            <a:r>
              <a:rPr lang="en" sz="5000" b="1" dirty="0">
                <a:solidFill>
                  <a:srgbClr val="FFEA7D"/>
                </a:solidFill>
                <a:latin typeface="SVN-Calling Code" panose="020B0509020202020204" pitchFamily="49" charset="0"/>
              </a:rPr>
              <a:t>I</a:t>
            </a:r>
          </a:p>
        </p:txBody>
      </p:sp>
      <p:pic>
        <p:nvPicPr>
          <p:cNvPr id="7" name="Picture 6" descr="A screenshot of a computer&#10;&#10;Description automatically generated">
            <a:extLst>
              <a:ext uri="{FF2B5EF4-FFF2-40B4-BE49-F238E27FC236}">
                <a16:creationId xmlns:a16="http://schemas.microsoft.com/office/drawing/2014/main" id="{0EBDF638-1072-CF7B-24C6-2805BA777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406" y="1005295"/>
            <a:ext cx="4372062" cy="2887720"/>
          </a:xfrm>
          <a:prstGeom prst="rect">
            <a:avLst/>
          </a:prstGeom>
        </p:spPr>
      </p:pic>
      <p:cxnSp>
        <p:nvCxnSpPr>
          <p:cNvPr id="8" name="Google Shape;607;p37">
            <a:extLst>
              <a:ext uri="{FF2B5EF4-FFF2-40B4-BE49-F238E27FC236}">
                <a16:creationId xmlns:a16="http://schemas.microsoft.com/office/drawing/2014/main" id="{0FA9E9FD-D409-A9BE-24CE-FABEDF9A1F8F}"/>
              </a:ext>
            </a:extLst>
          </p:cNvPr>
          <p:cNvCxnSpPr/>
          <p:nvPr/>
        </p:nvCxnSpPr>
        <p:spPr>
          <a:xfrm>
            <a:off x="1482845" y="3549752"/>
            <a:ext cx="822960" cy="0"/>
          </a:xfrm>
          <a:prstGeom prst="straightConnector1">
            <a:avLst/>
          </a:prstGeom>
          <a:noFill/>
          <a:ln w="12700" cap="flat" cmpd="sng">
            <a:solidFill>
              <a:schemeClr val="bg1"/>
            </a:solidFill>
            <a:prstDash val="solid"/>
            <a:round/>
            <a:headEnd type="none" w="med" len="med"/>
            <a:tailEnd type="stealth" w="med" len="med"/>
          </a:ln>
        </p:spPr>
      </p:cxnSp>
    </p:spTree>
    <p:extLst>
      <p:ext uri="{BB962C8B-B14F-4D97-AF65-F5344CB8AC3E}">
        <p14:creationId xmlns:p14="http://schemas.microsoft.com/office/powerpoint/2010/main" val="64576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63641EE-925A-714A-6A2A-E3D7EE70BD03}"/>
                  </a:ext>
                </a:extLst>
              </p:cNvPr>
              <p:cNvSpPr txBox="1"/>
              <p:nvPr/>
            </p:nvSpPr>
            <p:spPr>
              <a:xfrm>
                <a:off x="1165185" y="1019200"/>
                <a:ext cx="6813629" cy="307777"/>
              </a:xfrm>
              <a:prstGeom prst="rect">
                <a:avLst/>
              </a:prstGeom>
              <a:noFill/>
            </p:spPr>
            <p:txBody>
              <a:bodyPr wrap="square">
                <a:spAutoFit/>
              </a:bodyPr>
              <a:lstStyle/>
              <a:p>
                <a:pPr marL="0" algn="l" rtl="0" eaLnBrk="1" latinLnBrk="0" hangingPunct="1">
                  <a:spcBef>
                    <a:spcPts val="0"/>
                  </a:spcBef>
                  <a:spcAft>
                    <a:spcPts val="0"/>
                  </a:spcAft>
                </a:pPr>
                <a:r>
                  <a:rPr lang="en-US" sz="1400" dirty="0">
                    <a:solidFill>
                      <a:srgbClr val="A9D18E"/>
                    </a:solidFill>
                    <a:effectLst>
                      <a:outerShdw blurRad="38100" dist="38100" dir="2700000" algn="tl" rotWithShape="0">
                        <a:srgbClr val="000000">
                          <a:alpha val="43000"/>
                        </a:srgbClr>
                      </a:outerShdw>
                    </a:effectLst>
                    <a:latin typeface="SVN-Calling Code" panose="020B0509020202020204" pitchFamily="49" charset="0"/>
                  </a:rPr>
                  <a:t>Random Forests</a:t>
                </a:r>
                <a:r>
                  <a:rPr lang="en-US" sz="1400" b="0" i="0" kern="1200" dirty="0">
                    <a:solidFill>
                      <a:srgbClr val="A9D18E"/>
                    </a:solidFill>
                    <a:effectLst>
                      <a:outerShdw blurRad="38100" dist="38100" dir="2700000" algn="tl" rotWithShape="0">
                        <a:srgbClr val="000000">
                          <a:alpha val="43000"/>
                        </a:srgbClr>
                      </a:outerShdw>
                    </a:effectLst>
                    <a:latin typeface="SVN-Calling Code" panose="020B0509020202020204" pitchFamily="49" charset="0"/>
                  </a:rPr>
                  <a:t>(</a:t>
                </a:r>
                <a14:m>
                  <m:oMath xmlns:m="http://schemas.openxmlformats.org/officeDocument/2006/math">
                    <m:r>
                      <a:rPr lang="en-US" sz="14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rPr>
                      <m:t>𝒟</m:t>
                    </m:r>
                    <m:r>
                      <a:rPr lang="en-US" sz="14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rPr>
                      <m:t>,</m:t>
                    </m:r>
                    <m:r>
                      <a:rPr lang="en-US" sz="1400" b="0" i="1" kern="1200">
                        <a:solidFill>
                          <a:srgbClr val="A9D18E"/>
                        </a:solidFill>
                        <a:effectLst>
                          <a:outerShdw blurRad="38100" dist="38100" dir="2700000" algn="tl" rotWithShape="0">
                            <a:srgbClr val="000000">
                              <a:alpha val="43000"/>
                            </a:srgbClr>
                          </a:outerShdw>
                        </a:effectLst>
                        <a:latin typeface="Cambria Math" panose="02040503050406030204" pitchFamily="18" charset="0"/>
                        <a:ea typeface="Cambria Math" panose="02040503050406030204" pitchFamily="18" charset="0"/>
                      </a:rPr>
                      <m:t>ℬ</m:t>
                    </m:r>
                  </m:oMath>
                </a14:m>
                <a:r>
                  <a:rPr lang="en-US" sz="1400" b="0" i="0" kern="1200" dirty="0">
                    <a:solidFill>
                      <a:srgbClr val="A9D18E"/>
                    </a:solidFill>
                    <a:effectLst>
                      <a:outerShdw blurRad="38100" dist="38100" dir="2700000" algn="tl" rotWithShape="0">
                        <a:srgbClr val="000000">
                          <a:alpha val="43000"/>
                        </a:srgbClr>
                      </a:outerShdw>
                    </a:effectLst>
                    <a:latin typeface="SVN-Calling Code" panose="020B0509020202020204" pitchFamily="49" charset="0"/>
                  </a:rPr>
                  <a:t>) </a:t>
                </a:r>
                <a:r>
                  <a:rPr lang="en-US" sz="1400" b="0" i="0" kern="1200" dirty="0">
                    <a:solidFill>
                      <a:srgbClr val="FFFFFF"/>
                    </a:solidFill>
                    <a:effectLst>
                      <a:outerShdw blurRad="38100" dist="38100" dir="2700000" algn="tl" rotWithShape="0">
                        <a:srgbClr val="000000">
                          <a:alpha val="43000"/>
                        </a:srgbClr>
                      </a:outerShdw>
                    </a:effectLst>
                    <a:latin typeface="SVN-Calling Code" panose="020B0509020202020204" pitchFamily="49" charset="0"/>
                  </a:rPr>
                  <a:t>denotes the Random Forests procedure</a:t>
                </a:r>
                <a:r>
                  <a:rPr lang="en-US" sz="1400" dirty="0">
                    <a:solidFill>
                      <a:srgbClr val="FFFFFF"/>
                    </a:solidFill>
                    <a:effectLst>
                      <a:outerShdw blurRad="38100" dist="38100" dir="2700000" algn="tl" rotWithShape="0">
                        <a:srgbClr val="000000">
                          <a:alpha val="43000"/>
                        </a:srgbClr>
                      </a:outerShdw>
                    </a:effectLst>
                    <a:latin typeface="SVN-Calling Code" panose="020B0509020202020204" pitchFamily="49" charset="0"/>
                  </a:rPr>
                  <a:t>:</a:t>
                </a:r>
                <a:endParaRPr lang="en-US" sz="1400" dirty="0">
                  <a:effectLst/>
                  <a:latin typeface="SVN-Calling Code" panose="020B0509020202020204" pitchFamily="49" charset="0"/>
                </a:endParaRPr>
              </a:p>
            </p:txBody>
          </p:sp>
        </mc:Choice>
        <mc:Fallback>
          <p:sp>
            <p:nvSpPr>
              <p:cNvPr id="16" name="TextBox 15">
                <a:extLst>
                  <a:ext uri="{FF2B5EF4-FFF2-40B4-BE49-F238E27FC236}">
                    <a16:creationId xmlns:a16="http://schemas.microsoft.com/office/drawing/2014/main" id="{B63641EE-925A-714A-6A2A-E3D7EE70BD03}"/>
                  </a:ext>
                </a:extLst>
              </p:cNvPr>
              <p:cNvSpPr txBox="1">
                <a:spLocks noRot="1" noChangeAspect="1" noMove="1" noResize="1" noEditPoints="1" noAdjustHandles="1" noChangeArrowheads="1" noChangeShapeType="1" noTextEdit="1"/>
              </p:cNvSpPr>
              <p:nvPr/>
            </p:nvSpPr>
            <p:spPr>
              <a:xfrm>
                <a:off x="1165185" y="1019200"/>
                <a:ext cx="6813629" cy="307777"/>
              </a:xfrm>
              <a:prstGeom prst="rect">
                <a:avLst/>
              </a:prstGeom>
              <a:blipFill>
                <a:blip r:embed="rId5"/>
                <a:stretch>
                  <a:fillRect l="-358" t="-3922" b="-254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FC54050-B419-0AA3-63CD-4DD70F164192}"/>
                  </a:ext>
                </a:extLst>
              </p:cNvPr>
              <p:cNvSpPr txBox="1"/>
              <p:nvPr/>
            </p:nvSpPr>
            <p:spPr>
              <a:xfrm>
                <a:off x="3067495" y="1397858"/>
                <a:ext cx="3009008" cy="369332"/>
              </a:xfrm>
              <a:prstGeom prst="rect">
                <a:avLst/>
              </a:prstGeom>
              <a:noFill/>
            </p:spPr>
            <p:txBody>
              <a:bodyPr wrap="square">
                <a:spAutoFit/>
              </a:bodyPr>
              <a:lstStyle/>
              <a:p>
                <a14:m>
                  <m:oMath xmlns:m="http://schemas.openxmlformats.org/officeDocument/2006/math">
                    <m:sSub>
                      <m:sSubPr>
                        <m:ctrlPr>
                          <a:rPr lang="en-US"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i="1">
                            <a:solidFill>
                              <a:schemeClr val="accent6">
                                <a:lumMod val="60000"/>
                                <a:lumOff val="40000"/>
                              </a:schemeClr>
                            </a:solidFill>
                            <a:latin typeface="Cambria Math" panose="02040503050406030204" pitchFamily="18" charset="0"/>
                            <a:ea typeface="Cambria Math" panose="02040503050406030204" pitchFamily="18" charset="0"/>
                          </a:rPr>
                          <m:t>h</m:t>
                        </m:r>
                      </m:e>
                      <m:sub>
                        <m:r>
                          <a:rPr lang="en-US" i="1">
                            <a:solidFill>
                              <a:schemeClr val="accent6">
                                <a:lumMod val="60000"/>
                                <a:lumOff val="40000"/>
                              </a:schemeClr>
                            </a:solidFill>
                            <a:latin typeface="Cambria Math" panose="02040503050406030204" pitchFamily="18" charset="0"/>
                            <a:ea typeface="Cambria Math" panose="02040503050406030204" pitchFamily="18" charset="0"/>
                          </a:rPr>
                          <m:t>𝑖</m:t>
                        </m:r>
                      </m:sub>
                    </m:sSub>
                    <m:d>
                      <m:dPr>
                        <m:ctrlPr>
                          <a:rPr lang="en-US"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i="1">
                            <a:solidFill>
                              <a:schemeClr val="accent6">
                                <a:lumMod val="60000"/>
                                <a:lumOff val="40000"/>
                              </a:schemeClr>
                            </a:solidFill>
                            <a:latin typeface="Cambria Math" panose="02040503050406030204" pitchFamily="18" charset="0"/>
                            <a:ea typeface="Cambria Math" panose="02040503050406030204" pitchFamily="18" charset="0"/>
                          </a:rPr>
                          <m:t>𝑥</m:t>
                        </m:r>
                      </m:e>
                    </m:d>
                  </m:oMath>
                </a14:m>
                <a:r>
                  <a:rPr lang="en-US" dirty="0">
                    <a:solidFill>
                      <a:schemeClr val="accent6">
                        <a:lumMod val="60000"/>
                        <a:lumOff val="40000"/>
                      </a:schemeClr>
                    </a:solidFill>
                  </a:rPr>
                  <a:t> = </a:t>
                </a:r>
                <a14:m>
                  <m:oMath xmlns:m="http://schemas.openxmlformats.org/officeDocument/2006/math">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𝐷𝑒𝑐𝑖𝑠𝑖𝑜𝑛𝑇𝑟𝑒𝑒</m:t>
                    </m:r>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sSub>
                      <m:sSubPr>
                        <m:ctrlP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𝒟</m:t>
                        </m:r>
                      </m:e>
                      <m: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𝑖</m:t>
                        </m:r>
                      </m:sub>
                    </m:s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oMath>
                </a14:m>
                <a:r>
                  <a:rPr lang="en-US" dirty="0">
                    <a:solidFill>
                      <a:schemeClr val="accent6">
                        <a:lumMod val="60000"/>
                        <a:lumOff val="40000"/>
                      </a:schemeClr>
                    </a:solidFill>
                  </a:rPr>
                  <a:t>  </a:t>
                </a:r>
              </a:p>
            </p:txBody>
          </p:sp>
        </mc:Choice>
        <mc:Fallback>
          <p:sp>
            <p:nvSpPr>
              <p:cNvPr id="27" name="TextBox 26">
                <a:extLst>
                  <a:ext uri="{FF2B5EF4-FFF2-40B4-BE49-F238E27FC236}">
                    <a16:creationId xmlns:a16="http://schemas.microsoft.com/office/drawing/2014/main" id="{1FC54050-B419-0AA3-63CD-4DD70F164192}"/>
                  </a:ext>
                </a:extLst>
              </p:cNvPr>
              <p:cNvSpPr txBox="1">
                <a:spLocks noRot="1" noChangeAspect="1" noMove="1" noResize="1" noEditPoints="1" noAdjustHandles="1" noChangeArrowheads="1" noChangeShapeType="1" noTextEdit="1"/>
              </p:cNvSpPr>
              <p:nvPr/>
            </p:nvSpPr>
            <p:spPr>
              <a:xfrm>
                <a:off x="3067495" y="1397858"/>
                <a:ext cx="3009008"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560E54E-44EB-173C-C0F2-CA83BF4FB39D}"/>
                  </a:ext>
                </a:extLst>
              </p:cNvPr>
              <p:cNvSpPr txBox="1"/>
              <p:nvPr/>
            </p:nvSpPr>
            <p:spPr>
              <a:xfrm>
                <a:off x="987164" y="2128903"/>
                <a:ext cx="7169669" cy="507896"/>
              </a:xfrm>
              <a:prstGeom prst="rect">
                <a:avLst/>
              </a:prstGeom>
              <a:noFill/>
            </p:spPr>
            <p:txBody>
              <a:bodyPr wrap="square">
                <a:spAutoFit/>
              </a:bodyPr>
              <a:lstStyle/>
              <a:p>
                <a:pPr marL="285750" indent="-285750">
                  <a:buFont typeface="Arial" panose="020B0604020202020204" pitchFamily="34" charset="0"/>
                  <a:buChar char="•"/>
                </a:pPr>
                <a:r>
                  <a:rPr lang="en-US" sz="1300" dirty="0">
                    <a:solidFill>
                      <a:schemeClr val="bg1"/>
                    </a:solidFill>
                    <a:latin typeface="SVN-Calling Code" panose="020B0509020202020204" pitchFamily="49" charset="0"/>
                  </a:rPr>
                  <a:t>Randomly select </a:t>
                </a:r>
                <a14:m>
                  <m:oMath xmlns:m="http://schemas.openxmlformats.org/officeDocument/2006/math">
                    <m:r>
                      <a:rPr lang="en-US" sz="1300" b="0" i="1" smtClean="0">
                        <a:solidFill>
                          <a:schemeClr val="bg1"/>
                        </a:solidFill>
                        <a:latin typeface="Cambria Math" panose="02040503050406030204" pitchFamily="18" charset="0"/>
                      </a:rPr>
                      <m:t>𝑚</m:t>
                    </m:r>
                    <m:r>
                      <a:rPr lang="en-US" sz="1300" b="0" i="1" smtClean="0">
                        <a:solidFill>
                          <a:schemeClr val="bg1"/>
                        </a:solidFill>
                        <a:latin typeface="Cambria Math" panose="02040503050406030204" pitchFamily="18" charset="0"/>
                      </a:rPr>
                      <m:t>=</m:t>
                    </m:r>
                    <m:rad>
                      <m:radPr>
                        <m:degHide m:val="on"/>
                        <m:ctrlPr>
                          <a:rPr lang="en-US" sz="1300" i="1" smtClean="0">
                            <a:solidFill>
                              <a:schemeClr val="bg1"/>
                            </a:solidFill>
                            <a:latin typeface="Cambria Math" panose="02040503050406030204" pitchFamily="18" charset="0"/>
                          </a:rPr>
                        </m:ctrlPr>
                      </m:radPr>
                      <m:deg/>
                      <m:e>
                        <m:r>
                          <a:rPr lang="en-US" sz="1300" b="0" i="1" smtClean="0">
                            <a:solidFill>
                              <a:schemeClr val="bg1"/>
                            </a:solidFill>
                            <a:latin typeface="Cambria Math" panose="02040503050406030204" pitchFamily="18" charset="0"/>
                          </a:rPr>
                          <m:t>𝑝</m:t>
                        </m:r>
                      </m:e>
                    </m:rad>
                  </m:oMath>
                </a14:m>
                <a:r>
                  <a:rPr lang="en-US" sz="1300" dirty="0">
                    <a:solidFill>
                      <a:schemeClr val="bg1"/>
                    </a:solidFill>
                    <a:latin typeface="SVN-Calling Code" panose="020B0509020202020204" pitchFamily="49" charset="0"/>
                  </a:rPr>
                  <a:t>​ attributes from </a:t>
                </a:r>
                <a14:m>
                  <m:oMath xmlns:m="http://schemas.openxmlformats.org/officeDocument/2006/math">
                    <m:sSub>
                      <m:sSubPr>
                        <m:ctrlPr>
                          <a:rPr lang="en-US" sz="1300" i="1" smtClean="0">
                            <a:solidFill>
                              <a:schemeClr val="bg1"/>
                            </a:solidFill>
                            <a:latin typeface="Cambria Math" panose="02040503050406030204" pitchFamily="18" charset="0"/>
                          </a:rPr>
                        </m:ctrlPr>
                      </m:sSubPr>
                      <m:e>
                        <m:r>
                          <a:rPr lang="en-US" sz="1300" b="0" i="1" smtClean="0">
                            <a:solidFill>
                              <a:schemeClr val="bg1"/>
                            </a:solidFill>
                            <a:latin typeface="Cambria Math" panose="02040503050406030204" pitchFamily="18" charset="0"/>
                          </a:rPr>
                          <m:t>𝐴</m:t>
                        </m:r>
                      </m:e>
                      <m:sub>
                        <m:r>
                          <a:rPr lang="en-US" sz="1300" b="0" i="1" smtClean="0">
                            <a:solidFill>
                              <a:schemeClr val="bg1"/>
                            </a:solidFill>
                            <a:latin typeface="Cambria Math" panose="02040503050406030204" pitchFamily="18" charset="0"/>
                          </a:rPr>
                          <m:t>1</m:t>
                        </m:r>
                      </m:sub>
                    </m:sSub>
                    <m:r>
                      <a:rPr lang="en-US" sz="1300" b="0" i="1" smtClean="0">
                        <a:solidFill>
                          <a:schemeClr val="bg1"/>
                        </a:solidFill>
                        <a:latin typeface="Cambria Math" panose="02040503050406030204" pitchFamily="18" charset="0"/>
                      </a:rPr>
                      <m:t>,</m:t>
                    </m:r>
                    <m:sSub>
                      <m:sSubPr>
                        <m:ctrlPr>
                          <a:rPr lang="en-US" sz="1300" i="1">
                            <a:solidFill>
                              <a:schemeClr val="bg1"/>
                            </a:solidFill>
                            <a:latin typeface="Cambria Math" panose="02040503050406030204" pitchFamily="18" charset="0"/>
                          </a:rPr>
                        </m:ctrlPr>
                      </m:sSubPr>
                      <m:e>
                        <m:r>
                          <a:rPr lang="en-US" sz="1300" b="0" i="1">
                            <a:solidFill>
                              <a:schemeClr val="bg1"/>
                            </a:solidFill>
                            <a:latin typeface="Cambria Math" panose="02040503050406030204" pitchFamily="18" charset="0"/>
                          </a:rPr>
                          <m:t>𝐴</m:t>
                        </m:r>
                      </m:e>
                      <m:sub>
                        <m:r>
                          <a:rPr lang="en-US" sz="1300" b="0" i="1" smtClean="0">
                            <a:solidFill>
                              <a:schemeClr val="bg1"/>
                            </a:solidFill>
                            <a:latin typeface="Cambria Math" panose="02040503050406030204" pitchFamily="18" charset="0"/>
                          </a:rPr>
                          <m:t>2</m:t>
                        </m:r>
                      </m:sub>
                    </m:sSub>
                    <m:r>
                      <a:rPr lang="en-US" sz="1300" b="0" i="1" smtClean="0">
                        <a:solidFill>
                          <a:schemeClr val="bg1"/>
                        </a:solidFill>
                        <a:latin typeface="Cambria Math" panose="02040503050406030204" pitchFamily="18" charset="0"/>
                      </a:rPr>
                      <m:t>,</m:t>
                    </m:r>
                    <m:sSub>
                      <m:sSubPr>
                        <m:ctrlPr>
                          <a:rPr lang="en-US" sz="1300" i="1">
                            <a:solidFill>
                              <a:schemeClr val="bg1"/>
                            </a:solidFill>
                            <a:latin typeface="Cambria Math" panose="02040503050406030204" pitchFamily="18" charset="0"/>
                          </a:rPr>
                        </m:ctrlPr>
                      </m:sSubPr>
                      <m:e>
                        <m:r>
                          <a:rPr lang="en-US" sz="1300" b="0" i="1">
                            <a:solidFill>
                              <a:schemeClr val="bg1"/>
                            </a:solidFill>
                            <a:latin typeface="Cambria Math" panose="02040503050406030204" pitchFamily="18" charset="0"/>
                          </a:rPr>
                          <m:t>𝐴</m:t>
                        </m:r>
                      </m:e>
                      <m:sub>
                        <m:r>
                          <a:rPr lang="en-US" sz="1300" b="0" i="1" smtClean="0">
                            <a:solidFill>
                              <a:schemeClr val="bg1"/>
                            </a:solidFill>
                            <a:latin typeface="Cambria Math" panose="02040503050406030204" pitchFamily="18" charset="0"/>
                          </a:rPr>
                          <m:t>3</m:t>
                        </m:r>
                      </m:sub>
                    </m:sSub>
                    <m:r>
                      <a:rPr lang="en-US" sz="1300" b="0" i="1">
                        <a:solidFill>
                          <a:schemeClr val="bg1"/>
                        </a:solidFill>
                        <a:latin typeface="Cambria Math" panose="02040503050406030204" pitchFamily="18" charset="0"/>
                      </a:rPr>
                      <m:t>,</m:t>
                    </m:r>
                    <m:r>
                      <a:rPr lang="en-US" sz="1300" b="0" i="1" smtClean="0">
                        <a:solidFill>
                          <a:schemeClr val="bg1"/>
                        </a:solidFill>
                        <a:latin typeface="Cambria Math" panose="02040503050406030204" pitchFamily="18" charset="0"/>
                      </a:rPr>
                      <m:t> </m:t>
                    </m:r>
                    <m:sSub>
                      <m:sSubPr>
                        <m:ctrlPr>
                          <a:rPr lang="en-US" sz="1300" i="1">
                            <a:solidFill>
                              <a:schemeClr val="bg1"/>
                            </a:solidFill>
                            <a:latin typeface="Cambria Math" panose="02040503050406030204" pitchFamily="18" charset="0"/>
                          </a:rPr>
                        </m:ctrlPr>
                      </m:sSubPr>
                      <m:e>
                        <m:r>
                          <a:rPr lang="en-US" sz="1300" b="0" i="1">
                            <a:solidFill>
                              <a:schemeClr val="bg1"/>
                            </a:solidFill>
                            <a:latin typeface="Cambria Math" panose="02040503050406030204" pitchFamily="18" charset="0"/>
                          </a:rPr>
                          <m:t>𝐴</m:t>
                        </m:r>
                      </m:e>
                      <m:sub>
                        <m:r>
                          <a:rPr lang="en-US" sz="1300" b="0" i="1" smtClean="0">
                            <a:solidFill>
                              <a:schemeClr val="bg1"/>
                            </a:solidFill>
                            <a:latin typeface="Cambria Math" panose="02040503050406030204" pitchFamily="18" charset="0"/>
                          </a:rPr>
                          <m:t>4</m:t>
                        </m:r>
                      </m:sub>
                    </m:sSub>
                    <m:r>
                      <a:rPr lang="en-US" sz="1300" b="0" i="1" smtClean="0">
                        <a:solidFill>
                          <a:schemeClr val="bg1"/>
                        </a:solidFill>
                        <a:latin typeface="Cambria Math" panose="02040503050406030204" pitchFamily="18" charset="0"/>
                      </a:rPr>
                      <m:t>…</m:t>
                    </m:r>
                    <m:sSub>
                      <m:sSubPr>
                        <m:ctrlPr>
                          <a:rPr lang="en-US" sz="1300" i="1">
                            <a:solidFill>
                              <a:schemeClr val="bg1"/>
                            </a:solidFill>
                            <a:latin typeface="Cambria Math" panose="02040503050406030204" pitchFamily="18" charset="0"/>
                          </a:rPr>
                        </m:ctrlPr>
                      </m:sSubPr>
                      <m:e>
                        <m:r>
                          <a:rPr lang="en-US" sz="1300" b="0" i="1">
                            <a:solidFill>
                              <a:schemeClr val="bg1"/>
                            </a:solidFill>
                            <a:latin typeface="Cambria Math" panose="02040503050406030204" pitchFamily="18" charset="0"/>
                          </a:rPr>
                          <m:t>𝐴</m:t>
                        </m:r>
                      </m:e>
                      <m:sub>
                        <m:r>
                          <a:rPr lang="en-US" sz="1300" b="0" i="1" smtClean="0">
                            <a:solidFill>
                              <a:schemeClr val="bg1"/>
                            </a:solidFill>
                            <a:latin typeface="Cambria Math" panose="02040503050406030204" pitchFamily="18" charset="0"/>
                          </a:rPr>
                          <m:t>𝑝</m:t>
                        </m:r>
                      </m:sub>
                    </m:sSub>
                  </m:oMath>
                </a14:m>
                <a:r>
                  <a:rPr lang="en-US" sz="1300" dirty="0">
                    <a:solidFill>
                      <a:schemeClr val="bg1"/>
                    </a:solidFill>
                    <a:latin typeface="SVN-Calling Code" panose="020B0509020202020204" pitchFamily="49" charset="0"/>
                  </a:rPr>
                  <a:t>​.</a:t>
                </a:r>
              </a:p>
              <a:p>
                <a:pPr marL="285750" indent="-285750">
                  <a:buFont typeface="Arial" panose="020B0604020202020204" pitchFamily="34" charset="0"/>
                  <a:buChar char="•"/>
                </a:pPr>
                <a:r>
                  <a:rPr lang="en-US" sz="1300" dirty="0">
                    <a:solidFill>
                      <a:schemeClr val="bg1"/>
                    </a:solidFill>
                    <a:latin typeface="SVN-Calling Code" panose="020B0509020202020204" pitchFamily="49" charset="0"/>
                  </a:rPr>
                  <a:t>Attribute Selection: Choose an attribute to split from these </a:t>
                </a:r>
                <a14:m>
                  <m:oMath xmlns:m="http://schemas.openxmlformats.org/officeDocument/2006/math">
                    <m:r>
                      <a:rPr lang="en-US" sz="1300" i="1">
                        <a:solidFill>
                          <a:schemeClr val="bg1"/>
                        </a:solidFill>
                        <a:latin typeface="Cambria Math" panose="02040503050406030204" pitchFamily="18" charset="0"/>
                      </a:rPr>
                      <m:t>𝑚</m:t>
                    </m:r>
                  </m:oMath>
                </a14:m>
                <a:r>
                  <a:rPr lang="en-US" sz="1300" dirty="0">
                    <a:solidFill>
                      <a:schemeClr val="bg1"/>
                    </a:solidFill>
                    <a:latin typeface="SVN-Calling Code" panose="020B0509020202020204" pitchFamily="49" charset="0"/>
                  </a:rPr>
                  <a:t> attributes.</a:t>
                </a:r>
              </a:p>
            </p:txBody>
          </p:sp>
        </mc:Choice>
        <mc:Fallback>
          <p:sp>
            <p:nvSpPr>
              <p:cNvPr id="30" name="TextBox 29">
                <a:extLst>
                  <a:ext uri="{FF2B5EF4-FFF2-40B4-BE49-F238E27FC236}">
                    <a16:creationId xmlns:a16="http://schemas.microsoft.com/office/drawing/2014/main" id="{9560E54E-44EB-173C-C0F2-CA83BF4FB39D}"/>
                  </a:ext>
                </a:extLst>
              </p:cNvPr>
              <p:cNvSpPr txBox="1">
                <a:spLocks noRot="1" noChangeAspect="1" noMove="1" noResize="1" noEditPoints="1" noAdjustHandles="1" noChangeArrowheads="1" noChangeShapeType="1" noTextEdit="1"/>
              </p:cNvSpPr>
              <p:nvPr/>
            </p:nvSpPr>
            <p:spPr>
              <a:xfrm>
                <a:off x="987164" y="2128903"/>
                <a:ext cx="7169669" cy="507896"/>
              </a:xfrm>
              <a:prstGeom prst="rect">
                <a:avLst/>
              </a:prstGeom>
              <a:blipFill>
                <a:blip r:embed="rId7"/>
                <a:stretch>
                  <a:fillRect l="-85" t="-1190" b="-8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A6287EF-0A5A-B4F3-ADF9-2420F236CE07}"/>
              </a:ext>
            </a:extLst>
          </p:cNvPr>
          <p:cNvSpPr txBox="1"/>
          <p:nvPr/>
        </p:nvSpPr>
        <p:spPr>
          <a:xfrm>
            <a:off x="2513949"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5" name="Google Shape;603;p37">
            <a:extLst>
              <a:ext uri="{FF2B5EF4-FFF2-40B4-BE49-F238E27FC236}">
                <a16:creationId xmlns:a16="http://schemas.microsoft.com/office/drawing/2014/main" id="{17E40477-1520-A402-88F8-60439E6701AE}"/>
              </a:ext>
            </a:extLst>
          </p:cNvPr>
          <p:cNvSpPr txBox="1">
            <a:spLocks/>
          </p:cNvSpPr>
          <p:nvPr/>
        </p:nvSpPr>
        <p:spPr>
          <a:xfrm>
            <a:off x="2949798" y="253246"/>
            <a:ext cx="1126656"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Algorithm</a:t>
            </a:r>
          </a:p>
        </p:txBody>
      </p:sp>
      <p:sp>
        <p:nvSpPr>
          <p:cNvPr id="6" name="Google Shape;603;p37">
            <a:extLst>
              <a:ext uri="{FF2B5EF4-FFF2-40B4-BE49-F238E27FC236}">
                <a16:creationId xmlns:a16="http://schemas.microsoft.com/office/drawing/2014/main" id="{068E1402-270D-F1E8-41FD-7DC38AC1999E}"/>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/Random Forests</a:t>
            </a:r>
          </a:p>
        </p:txBody>
      </p:sp>
    </p:spTree>
    <p:extLst>
      <p:ext uri="{BB962C8B-B14F-4D97-AF65-F5344CB8AC3E}">
        <p14:creationId xmlns:p14="http://schemas.microsoft.com/office/powerpoint/2010/main" val="92239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750"/>
                                        <p:tgtEl>
                                          <p:spTgt spid="5"/>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75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P spid="30" grpId="0"/>
      <p:bldP spid="2"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dirty="0"/>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2" name="TextBox 1">
            <a:extLst>
              <a:ext uri="{FF2B5EF4-FFF2-40B4-BE49-F238E27FC236}">
                <a16:creationId xmlns:a16="http://schemas.microsoft.com/office/drawing/2014/main" id="{9A6287EF-0A5A-B4F3-ADF9-2420F236CE07}"/>
              </a:ext>
            </a:extLst>
          </p:cNvPr>
          <p:cNvSpPr txBox="1"/>
          <p:nvPr/>
        </p:nvSpPr>
        <p:spPr>
          <a:xfrm>
            <a:off x="2513949"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/03</a:t>
            </a:r>
          </a:p>
        </p:txBody>
      </p:sp>
      <p:sp>
        <p:nvSpPr>
          <p:cNvPr id="5" name="Google Shape;603;p37">
            <a:extLst>
              <a:ext uri="{FF2B5EF4-FFF2-40B4-BE49-F238E27FC236}">
                <a16:creationId xmlns:a16="http://schemas.microsoft.com/office/drawing/2014/main" id="{17E40477-1520-A402-88F8-60439E6701AE}"/>
              </a:ext>
            </a:extLst>
          </p:cNvPr>
          <p:cNvSpPr txBox="1">
            <a:spLocks/>
          </p:cNvSpPr>
          <p:nvPr/>
        </p:nvSpPr>
        <p:spPr>
          <a:xfrm>
            <a:off x="2949798" y="253246"/>
            <a:ext cx="121834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Out-of-bag</a:t>
            </a:r>
          </a:p>
        </p:txBody>
      </p:sp>
      <p:sp>
        <p:nvSpPr>
          <p:cNvPr id="6" name="Google Shape;603;p37">
            <a:extLst>
              <a:ext uri="{FF2B5EF4-FFF2-40B4-BE49-F238E27FC236}">
                <a16:creationId xmlns:a16="http://schemas.microsoft.com/office/drawing/2014/main" id="{068E1402-270D-F1E8-41FD-7DC38AC1999E}"/>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/Random Forests</a:t>
            </a:r>
          </a:p>
        </p:txBody>
      </p:sp>
      <p:sp>
        <p:nvSpPr>
          <p:cNvPr id="9" name="TextBox 8">
            <a:extLst>
              <a:ext uri="{FF2B5EF4-FFF2-40B4-BE49-F238E27FC236}">
                <a16:creationId xmlns:a16="http://schemas.microsoft.com/office/drawing/2014/main" id="{17FF8BEF-734A-EAD8-A182-F3C76CB73847}"/>
              </a:ext>
            </a:extLst>
          </p:cNvPr>
          <p:cNvSpPr txBox="1"/>
          <p:nvPr/>
        </p:nvSpPr>
        <p:spPr>
          <a:xfrm>
            <a:off x="1038522" y="1788691"/>
            <a:ext cx="7066956" cy="1692771"/>
          </a:xfrm>
          <a:prstGeom prst="rect">
            <a:avLst/>
          </a:prstGeom>
          <a:noFill/>
        </p:spPr>
        <p:txBody>
          <a:bodyPr wrap="square">
            <a:spAutoFit/>
          </a:bodyPr>
          <a:lstStyle/>
          <a:p>
            <a:pPr>
              <a:buClr>
                <a:schemeClr val="bg1"/>
              </a:buClr>
              <a:buSzPct val="120000"/>
            </a:pPr>
            <a:r>
              <a:rPr lang="en-US" sz="1300" dirty="0">
                <a:solidFill>
                  <a:srgbClr val="ECECF1"/>
                </a:solidFill>
                <a:latin typeface="SVN-Calling Code" panose="020B0509020202020204" charset="0"/>
              </a:rPr>
              <a:t>In a Random Forest comprised of, let's say, 100 decision trees:</a:t>
            </a:r>
          </a:p>
          <a:p>
            <a:pPr marL="285750" indent="-285750">
              <a:buClr>
                <a:schemeClr val="bg1"/>
              </a:buClr>
              <a:buSzPct val="120000"/>
              <a:buFont typeface="Arial" panose="020B0604020202020204" pitchFamily="34" charset="0"/>
              <a:buChar char="•"/>
            </a:pPr>
            <a:endParaRPr lang="en-US" sz="1300" dirty="0">
              <a:solidFill>
                <a:srgbClr val="ECECF1"/>
              </a:solidFill>
              <a:latin typeface="SVN-Calling Code" panose="020B0509020202020204" charset="0"/>
            </a:endParaRPr>
          </a:p>
          <a:p>
            <a:pPr marL="742950" lvl="1" indent="-285750">
              <a:buClr>
                <a:schemeClr val="bg1"/>
              </a:buClr>
              <a:buSzPct val="120000"/>
              <a:buFont typeface="Arial" panose="020B0604020202020204" pitchFamily="34" charset="0"/>
              <a:buChar char="•"/>
            </a:pPr>
            <a:r>
              <a:rPr lang="en-US" sz="1300" dirty="0">
                <a:solidFill>
                  <a:srgbClr val="ECECF1"/>
                </a:solidFill>
                <a:latin typeface="SVN-Calling Code" panose="020B0509020202020204" charset="0"/>
              </a:rPr>
              <a:t>Each tree is trained on a bootstrapped sample, meaning it randomly selects approximately two-thirds (2/3) of the total data for training.</a:t>
            </a:r>
          </a:p>
          <a:p>
            <a:pPr marL="742950" lvl="1" indent="-285750">
              <a:buClr>
                <a:schemeClr val="bg1"/>
              </a:buClr>
              <a:buSzPct val="120000"/>
              <a:buFont typeface="Arial" panose="020B0604020202020204" pitchFamily="34" charset="0"/>
              <a:buChar char="•"/>
            </a:pPr>
            <a:r>
              <a:rPr lang="en-US" sz="1300" dirty="0">
                <a:solidFill>
                  <a:srgbClr val="ECECF1"/>
                </a:solidFill>
                <a:latin typeface="SVN-Calling Code" panose="020B0509020202020204" charset="0"/>
              </a:rPr>
              <a:t>Consequently, the remaining one-third (1/3) of the data that wasn't used in training becomes the "out-of-bag" (OOB) samples for that specific tree.</a:t>
            </a:r>
            <a:endParaRPr lang="en-US" sz="1300" dirty="0">
              <a:latin typeface="SVN-Calling Code" panose="020B0509020202020204" charset="0"/>
            </a:endParaRPr>
          </a:p>
        </p:txBody>
      </p:sp>
    </p:spTree>
    <p:extLst>
      <p:ext uri="{BB962C8B-B14F-4D97-AF65-F5344CB8AC3E}">
        <p14:creationId xmlns:p14="http://schemas.microsoft.com/office/powerpoint/2010/main" val="3120883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750"/>
                                        <p:tgtEl>
                                          <p:spTgt spid="9">
                                            <p:txEl>
                                              <p:pRg st="0" end="0"/>
                                            </p:txEl>
                                          </p:spTgt>
                                        </p:tgtEl>
                                      </p:cBhvr>
                                    </p:animEffect>
                                  </p:childTnLst>
                                </p:cTn>
                              </p:par>
                            </p:childTnLst>
                          </p:cTn>
                        </p:par>
                        <p:par>
                          <p:cTn id="16" fill="hold">
                            <p:stCondLst>
                              <p:cond delay="2500"/>
                            </p:stCondLst>
                            <p:childTnLst>
                              <p:par>
                                <p:cTn id="17" presetID="22" presetClass="entr" presetSubtype="4" fill="hold"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wipe(down)">
                                      <p:cBhvr>
                                        <p:cTn id="19" dur="750"/>
                                        <p:tgtEl>
                                          <p:spTgt spid="9">
                                            <p:txEl>
                                              <p:pRg st="2" end="2"/>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7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dirty="0"/>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2" name="TextBox 1">
            <a:extLst>
              <a:ext uri="{FF2B5EF4-FFF2-40B4-BE49-F238E27FC236}">
                <a16:creationId xmlns:a16="http://schemas.microsoft.com/office/drawing/2014/main" id="{9A6287EF-0A5A-B4F3-ADF9-2420F236CE07}"/>
              </a:ext>
            </a:extLst>
          </p:cNvPr>
          <p:cNvSpPr txBox="1"/>
          <p:nvPr/>
        </p:nvSpPr>
        <p:spPr>
          <a:xfrm>
            <a:off x="2513949"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/03</a:t>
            </a:r>
          </a:p>
        </p:txBody>
      </p:sp>
      <p:sp>
        <p:nvSpPr>
          <p:cNvPr id="5" name="Google Shape;603;p37">
            <a:extLst>
              <a:ext uri="{FF2B5EF4-FFF2-40B4-BE49-F238E27FC236}">
                <a16:creationId xmlns:a16="http://schemas.microsoft.com/office/drawing/2014/main" id="{17E40477-1520-A402-88F8-60439E6701AE}"/>
              </a:ext>
            </a:extLst>
          </p:cNvPr>
          <p:cNvSpPr txBox="1">
            <a:spLocks/>
          </p:cNvSpPr>
          <p:nvPr/>
        </p:nvSpPr>
        <p:spPr>
          <a:xfrm>
            <a:off x="2949798" y="253246"/>
            <a:ext cx="121834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Out-of-bag</a:t>
            </a:r>
          </a:p>
        </p:txBody>
      </p:sp>
      <p:sp>
        <p:nvSpPr>
          <p:cNvPr id="6" name="Google Shape;603;p37">
            <a:extLst>
              <a:ext uri="{FF2B5EF4-FFF2-40B4-BE49-F238E27FC236}">
                <a16:creationId xmlns:a16="http://schemas.microsoft.com/office/drawing/2014/main" id="{068E1402-270D-F1E8-41FD-7DC38AC1999E}"/>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/Random Forests</a:t>
            </a:r>
          </a:p>
        </p:txBody>
      </p:sp>
      <p:graphicFrame>
        <p:nvGraphicFramePr>
          <p:cNvPr id="3" name="Table 2">
            <a:extLst>
              <a:ext uri="{FF2B5EF4-FFF2-40B4-BE49-F238E27FC236}">
                <a16:creationId xmlns:a16="http://schemas.microsoft.com/office/drawing/2014/main" id="{8C446BB8-C142-CED9-DC6A-F076FC9C5756}"/>
              </a:ext>
            </a:extLst>
          </p:cNvPr>
          <p:cNvGraphicFramePr>
            <a:graphicFrameLocks noGrp="1"/>
          </p:cNvGraphicFramePr>
          <p:nvPr>
            <p:extLst>
              <p:ext uri="{D42A27DB-BD31-4B8C-83A1-F6EECF244321}">
                <p14:modId xmlns:p14="http://schemas.microsoft.com/office/powerpoint/2010/main" val="2826706049"/>
              </p:ext>
            </p:extLst>
          </p:nvPr>
        </p:nvGraphicFramePr>
        <p:xfrm>
          <a:off x="975596" y="1556257"/>
          <a:ext cx="3414095" cy="1732397"/>
        </p:xfrm>
        <a:graphic>
          <a:graphicData uri="http://schemas.openxmlformats.org/drawingml/2006/table">
            <a:tbl>
              <a:tblPr firstRow="1" bandRow="1">
                <a:tableStyleId>{5C22544A-7EE6-4342-B048-85BDC9FD1C3A}</a:tableStyleId>
              </a:tblPr>
              <a:tblGrid>
                <a:gridCol w="682819">
                  <a:extLst>
                    <a:ext uri="{9D8B030D-6E8A-4147-A177-3AD203B41FA5}">
                      <a16:colId xmlns:a16="http://schemas.microsoft.com/office/drawing/2014/main" val="3027324757"/>
                    </a:ext>
                  </a:extLst>
                </a:gridCol>
                <a:gridCol w="682819">
                  <a:extLst>
                    <a:ext uri="{9D8B030D-6E8A-4147-A177-3AD203B41FA5}">
                      <a16:colId xmlns:a16="http://schemas.microsoft.com/office/drawing/2014/main" val="1251867431"/>
                    </a:ext>
                  </a:extLst>
                </a:gridCol>
                <a:gridCol w="682819">
                  <a:extLst>
                    <a:ext uri="{9D8B030D-6E8A-4147-A177-3AD203B41FA5}">
                      <a16:colId xmlns:a16="http://schemas.microsoft.com/office/drawing/2014/main" val="1129642268"/>
                    </a:ext>
                  </a:extLst>
                </a:gridCol>
                <a:gridCol w="682819">
                  <a:extLst>
                    <a:ext uri="{9D8B030D-6E8A-4147-A177-3AD203B41FA5}">
                      <a16:colId xmlns:a16="http://schemas.microsoft.com/office/drawing/2014/main" val="1003368081"/>
                    </a:ext>
                  </a:extLst>
                </a:gridCol>
                <a:gridCol w="682819">
                  <a:extLst>
                    <a:ext uri="{9D8B030D-6E8A-4147-A177-3AD203B41FA5}">
                      <a16:colId xmlns:a16="http://schemas.microsoft.com/office/drawing/2014/main" val="2808380562"/>
                    </a:ext>
                  </a:extLst>
                </a:gridCol>
              </a:tblGrid>
              <a:tr h="696077">
                <a:tc>
                  <a:txBody>
                    <a:bodyPr/>
                    <a:lstStyle/>
                    <a:p>
                      <a:pPr algn="ctr"/>
                      <a:r>
                        <a:rPr lang="en-US" sz="1100" dirty="0"/>
                        <a:t>Chest pain</a:t>
                      </a:r>
                    </a:p>
                  </a:txBody>
                  <a:tcPr/>
                </a:tc>
                <a:tc>
                  <a:txBody>
                    <a:bodyPr/>
                    <a:lstStyle/>
                    <a:p>
                      <a:pPr algn="ctr"/>
                      <a:r>
                        <a:rPr lang="en-US" sz="1100" dirty="0"/>
                        <a:t>Good Blood Circ.</a:t>
                      </a:r>
                    </a:p>
                  </a:txBody>
                  <a:tcPr/>
                </a:tc>
                <a:tc>
                  <a:txBody>
                    <a:bodyPr/>
                    <a:lstStyle/>
                    <a:p>
                      <a:pPr algn="ctr"/>
                      <a:r>
                        <a:rPr lang="en-US" sz="1100" dirty="0" err="1"/>
                        <a:t>Blooked</a:t>
                      </a:r>
                      <a:r>
                        <a:rPr lang="en-US" sz="1100" dirty="0"/>
                        <a:t> Arteries</a:t>
                      </a:r>
                    </a:p>
                  </a:txBody>
                  <a:tcPr/>
                </a:tc>
                <a:tc>
                  <a:txBody>
                    <a:bodyPr/>
                    <a:lstStyle/>
                    <a:p>
                      <a:pPr algn="ctr"/>
                      <a:r>
                        <a:rPr lang="en-US" sz="1100" dirty="0"/>
                        <a:t>Weight</a:t>
                      </a:r>
                    </a:p>
                  </a:txBody>
                  <a:tcPr/>
                </a:tc>
                <a:tc>
                  <a:txBody>
                    <a:bodyPr/>
                    <a:lstStyle/>
                    <a:p>
                      <a:pPr algn="ctr"/>
                      <a:r>
                        <a:rPr lang="en-US" sz="1100" dirty="0"/>
                        <a:t>Heart Disease</a:t>
                      </a:r>
                    </a:p>
                  </a:txBody>
                  <a:tcPr>
                    <a:solidFill>
                      <a:srgbClr val="00B050"/>
                    </a:solidFill>
                  </a:tcPr>
                </a:tc>
                <a:extLst>
                  <a:ext uri="{0D108BD9-81ED-4DB2-BD59-A6C34878D82A}">
                    <a16:rowId xmlns:a16="http://schemas.microsoft.com/office/drawing/2014/main" val="638081149"/>
                  </a:ext>
                </a:extLst>
              </a:tr>
              <a:tr h="226225">
                <a:tc>
                  <a:txBody>
                    <a:bodyPr/>
                    <a:lstStyle/>
                    <a:p>
                      <a:pPr algn="ctr"/>
                      <a:r>
                        <a:rPr lang="en-US" sz="1100" dirty="0"/>
                        <a:t>No</a:t>
                      </a:r>
                    </a:p>
                  </a:txBody>
                  <a:tcPr/>
                </a:tc>
                <a:tc>
                  <a:txBody>
                    <a:bodyPr/>
                    <a:lstStyle/>
                    <a:p>
                      <a:pPr algn="ctr"/>
                      <a:r>
                        <a:rPr lang="en-US" sz="1100" dirty="0"/>
                        <a:t>No</a:t>
                      </a:r>
                    </a:p>
                  </a:txBody>
                  <a:tcPr/>
                </a:tc>
                <a:tc>
                  <a:txBody>
                    <a:bodyPr/>
                    <a:lstStyle/>
                    <a:p>
                      <a:pPr algn="ctr"/>
                      <a:r>
                        <a:rPr lang="en-US" sz="1100" dirty="0"/>
                        <a:t>No</a:t>
                      </a:r>
                    </a:p>
                  </a:txBody>
                  <a:tcPr/>
                </a:tc>
                <a:tc>
                  <a:txBody>
                    <a:bodyPr/>
                    <a:lstStyle/>
                    <a:p>
                      <a:pPr algn="ctr"/>
                      <a:r>
                        <a:rPr lang="en-US" sz="1100" dirty="0"/>
                        <a:t>125</a:t>
                      </a:r>
                    </a:p>
                  </a:txBody>
                  <a:tcPr/>
                </a:tc>
                <a:tc>
                  <a:txBody>
                    <a:bodyPr/>
                    <a:lstStyle/>
                    <a:p>
                      <a:pPr algn="ctr"/>
                      <a:r>
                        <a:rPr lang="en-US" sz="1100" dirty="0"/>
                        <a:t>No</a:t>
                      </a:r>
                    </a:p>
                  </a:txBody>
                  <a:tcPr>
                    <a:solidFill>
                      <a:srgbClr val="00B050"/>
                    </a:solidFill>
                  </a:tcPr>
                </a:tc>
                <a:extLst>
                  <a:ext uri="{0D108BD9-81ED-4DB2-BD59-A6C34878D82A}">
                    <a16:rowId xmlns:a16="http://schemas.microsoft.com/office/drawing/2014/main" val="4236794756"/>
                  </a:ext>
                </a:extLst>
              </a:tr>
              <a:tr h="226225">
                <a:tc>
                  <a:txBody>
                    <a:bodyPr/>
                    <a:lstStyle/>
                    <a:p>
                      <a:pPr algn="ctr"/>
                      <a:r>
                        <a:rPr lang="en-US" sz="1100" dirty="0"/>
                        <a:t>Yes</a:t>
                      </a:r>
                    </a:p>
                  </a:txBody>
                  <a:tcPr/>
                </a:tc>
                <a:tc>
                  <a:txBody>
                    <a:bodyPr/>
                    <a:lstStyle/>
                    <a:p>
                      <a:pPr algn="ctr"/>
                      <a:r>
                        <a:rPr lang="en-US" sz="1100" dirty="0"/>
                        <a:t>Yes</a:t>
                      </a:r>
                    </a:p>
                  </a:txBody>
                  <a:tcPr/>
                </a:tc>
                <a:tc>
                  <a:txBody>
                    <a:bodyPr/>
                    <a:lstStyle/>
                    <a:p>
                      <a:pPr algn="ctr"/>
                      <a:r>
                        <a:rPr lang="en-US" sz="1100" dirty="0"/>
                        <a:t>Yes</a:t>
                      </a:r>
                    </a:p>
                  </a:txBody>
                  <a:tcPr/>
                </a:tc>
                <a:tc>
                  <a:txBody>
                    <a:bodyPr/>
                    <a:lstStyle/>
                    <a:p>
                      <a:pPr algn="ctr"/>
                      <a:r>
                        <a:rPr lang="en-US" sz="1100" dirty="0"/>
                        <a:t>180</a:t>
                      </a:r>
                    </a:p>
                  </a:txBody>
                  <a:tcPr/>
                </a:tc>
                <a:tc>
                  <a:txBody>
                    <a:bodyPr/>
                    <a:lstStyle/>
                    <a:p>
                      <a:pPr algn="ctr"/>
                      <a:r>
                        <a:rPr lang="en-US" sz="1100" dirty="0"/>
                        <a:t>Yes</a:t>
                      </a:r>
                    </a:p>
                  </a:txBody>
                  <a:tcPr>
                    <a:solidFill>
                      <a:srgbClr val="00B050"/>
                    </a:solidFill>
                  </a:tcPr>
                </a:tc>
                <a:extLst>
                  <a:ext uri="{0D108BD9-81ED-4DB2-BD59-A6C34878D82A}">
                    <a16:rowId xmlns:a16="http://schemas.microsoft.com/office/drawing/2014/main" val="180694579"/>
                  </a:ext>
                </a:extLst>
              </a:tr>
              <a:tr h="226225">
                <a:tc>
                  <a:txBody>
                    <a:bodyPr/>
                    <a:lstStyle/>
                    <a:p>
                      <a:pPr algn="ctr"/>
                      <a:r>
                        <a:rPr lang="en-US" sz="1100" dirty="0">
                          <a:solidFill>
                            <a:schemeClr val="tx1">
                              <a:lumMod val="95000"/>
                              <a:lumOff val="5000"/>
                            </a:schemeClr>
                          </a:solidFill>
                        </a:rPr>
                        <a:t>Yes</a:t>
                      </a:r>
                    </a:p>
                  </a:txBody>
                  <a:tcPr>
                    <a:solidFill>
                      <a:schemeClr val="bg1">
                        <a:lumMod val="50000"/>
                      </a:schemeClr>
                    </a:solidFill>
                  </a:tcPr>
                </a:tc>
                <a:tc>
                  <a:txBody>
                    <a:bodyPr/>
                    <a:lstStyle/>
                    <a:p>
                      <a:pPr algn="ctr"/>
                      <a:r>
                        <a:rPr lang="en-US" sz="1100" dirty="0">
                          <a:solidFill>
                            <a:schemeClr val="tx1">
                              <a:lumMod val="95000"/>
                              <a:lumOff val="5000"/>
                            </a:schemeClr>
                          </a:solidFill>
                        </a:rPr>
                        <a:t>Yes</a:t>
                      </a:r>
                    </a:p>
                  </a:txBody>
                  <a:tcPr>
                    <a:solidFill>
                      <a:schemeClr val="bg1">
                        <a:lumMod val="50000"/>
                      </a:schemeClr>
                    </a:solidFill>
                  </a:tcPr>
                </a:tc>
                <a:tc>
                  <a:txBody>
                    <a:bodyPr/>
                    <a:lstStyle/>
                    <a:p>
                      <a:pPr algn="ctr"/>
                      <a:r>
                        <a:rPr lang="en-US" sz="1100" dirty="0">
                          <a:solidFill>
                            <a:schemeClr val="tx1">
                              <a:lumMod val="95000"/>
                              <a:lumOff val="5000"/>
                            </a:schemeClr>
                          </a:solidFill>
                        </a:rPr>
                        <a:t>No</a:t>
                      </a:r>
                    </a:p>
                  </a:txBody>
                  <a:tcPr>
                    <a:solidFill>
                      <a:schemeClr val="bg1">
                        <a:lumMod val="50000"/>
                      </a:schemeClr>
                    </a:solidFill>
                  </a:tcPr>
                </a:tc>
                <a:tc>
                  <a:txBody>
                    <a:bodyPr/>
                    <a:lstStyle/>
                    <a:p>
                      <a:pPr algn="ctr"/>
                      <a:r>
                        <a:rPr lang="en-US" sz="1100" dirty="0">
                          <a:solidFill>
                            <a:schemeClr val="tx1">
                              <a:lumMod val="95000"/>
                              <a:lumOff val="5000"/>
                            </a:schemeClr>
                          </a:solidFill>
                        </a:rPr>
                        <a:t>210</a:t>
                      </a:r>
                    </a:p>
                  </a:txBody>
                  <a:tcPr>
                    <a:solidFill>
                      <a:schemeClr val="bg1">
                        <a:lumMod val="50000"/>
                      </a:schemeClr>
                    </a:solidFill>
                  </a:tcPr>
                </a:tc>
                <a:tc>
                  <a:txBody>
                    <a:bodyPr/>
                    <a:lstStyle/>
                    <a:p>
                      <a:pPr algn="ctr"/>
                      <a:r>
                        <a:rPr lang="en-US" sz="1100" dirty="0">
                          <a:solidFill>
                            <a:schemeClr val="tx1">
                              <a:lumMod val="95000"/>
                              <a:lumOff val="5000"/>
                            </a:schemeClr>
                          </a:solidFill>
                        </a:rPr>
                        <a:t>No</a:t>
                      </a:r>
                    </a:p>
                  </a:txBody>
                  <a:tcPr>
                    <a:solidFill>
                      <a:schemeClr val="bg1">
                        <a:lumMod val="50000"/>
                      </a:schemeClr>
                    </a:solidFill>
                  </a:tcPr>
                </a:tc>
                <a:extLst>
                  <a:ext uri="{0D108BD9-81ED-4DB2-BD59-A6C34878D82A}">
                    <a16:rowId xmlns:a16="http://schemas.microsoft.com/office/drawing/2014/main" val="1133634320"/>
                  </a:ext>
                </a:extLst>
              </a:tr>
              <a:tr h="226225">
                <a:tc>
                  <a:txBody>
                    <a:bodyPr/>
                    <a:lstStyle/>
                    <a:p>
                      <a:pPr algn="ctr"/>
                      <a:r>
                        <a:rPr lang="en-US" sz="1100" dirty="0"/>
                        <a:t>Yes</a:t>
                      </a:r>
                    </a:p>
                  </a:txBody>
                  <a:tcPr/>
                </a:tc>
                <a:tc>
                  <a:txBody>
                    <a:bodyPr/>
                    <a:lstStyle/>
                    <a:p>
                      <a:pPr algn="ctr"/>
                      <a:r>
                        <a:rPr lang="en-US" sz="1100" dirty="0"/>
                        <a:t>No</a:t>
                      </a:r>
                    </a:p>
                  </a:txBody>
                  <a:tcPr/>
                </a:tc>
                <a:tc>
                  <a:txBody>
                    <a:bodyPr/>
                    <a:lstStyle/>
                    <a:p>
                      <a:pPr algn="ctr"/>
                      <a:r>
                        <a:rPr lang="en-US" sz="1100" dirty="0"/>
                        <a:t>Yes</a:t>
                      </a:r>
                    </a:p>
                  </a:txBody>
                  <a:tcPr/>
                </a:tc>
                <a:tc>
                  <a:txBody>
                    <a:bodyPr/>
                    <a:lstStyle/>
                    <a:p>
                      <a:pPr algn="ctr"/>
                      <a:r>
                        <a:rPr lang="en-US" sz="1100" dirty="0"/>
                        <a:t>167</a:t>
                      </a:r>
                    </a:p>
                  </a:txBody>
                  <a:tcPr/>
                </a:tc>
                <a:tc>
                  <a:txBody>
                    <a:bodyPr/>
                    <a:lstStyle/>
                    <a:p>
                      <a:pPr algn="ctr"/>
                      <a:r>
                        <a:rPr lang="en-US" sz="1100" dirty="0"/>
                        <a:t>Yes</a:t>
                      </a:r>
                    </a:p>
                  </a:txBody>
                  <a:tcPr>
                    <a:solidFill>
                      <a:srgbClr val="00B050"/>
                    </a:solidFill>
                  </a:tcPr>
                </a:tc>
                <a:extLst>
                  <a:ext uri="{0D108BD9-81ED-4DB2-BD59-A6C34878D82A}">
                    <a16:rowId xmlns:a16="http://schemas.microsoft.com/office/drawing/2014/main" val="641049781"/>
                  </a:ext>
                </a:extLst>
              </a:tr>
            </a:tbl>
          </a:graphicData>
        </a:graphic>
      </p:graphicFrame>
      <p:graphicFrame>
        <p:nvGraphicFramePr>
          <p:cNvPr id="19" name="Table 18">
            <a:extLst>
              <a:ext uri="{FF2B5EF4-FFF2-40B4-BE49-F238E27FC236}">
                <a16:creationId xmlns:a16="http://schemas.microsoft.com/office/drawing/2014/main" id="{7A0B0EDC-B28A-87F0-533A-8A293F21E7CF}"/>
              </a:ext>
            </a:extLst>
          </p:cNvPr>
          <p:cNvGraphicFramePr>
            <a:graphicFrameLocks noGrp="1"/>
          </p:cNvGraphicFramePr>
          <p:nvPr>
            <p:extLst>
              <p:ext uri="{D42A27DB-BD31-4B8C-83A1-F6EECF244321}">
                <p14:modId xmlns:p14="http://schemas.microsoft.com/office/powerpoint/2010/main" val="1613811998"/>
              </p:ext>
            </p:extLst>
          </p:nvPr>
        </p:nvGraphicFramePr>
        <p:xfrm>
          <a:off x="4754311" y="1556257"/>
          <a:ext cx="3414095" cy="1732396"/>
        </p:xfrm>
        <a:graphic>
          <a:graphicData uri="http://schemas.openxmlformats.org/drawingml/2006/table">
            <a:tbl>
              <a:tblPr firstRow="1" bandRow="1">
                <a:tableStyleId>{5C22544A-7EE6-4342-B048-85BDC9FD1C3A}</a:tableStyleId>
              </a:tblPr>
              <a:tblGrid>
                <a:gridCol w="682819">
                  <a:extLst>
                    <a:ext uri="{9D8B030D-6E8A-4147-A177-3AD203B41FA5}">
                      <a16:colId xmlns:a16="http://schemas.microsoft.com/office/drawing/2014/main" val="3604362120"/>
                    </a:ext>
                  </a:extLst>
                </a:gridCol>
                <a:gridCol w="682819">
                  <a:extLst>
                    <a:ext uri="{9D8B030D-6E8A-4147-A177-3AD203B41FA5}">
                      <a16:colId xmlns:a16="http://schemas.microsoft.com/office/drawing/2014/main" val="4072178023"/>
                    </a:ext>
                  </a:extLst>
                </a:gridCol>
                <a:gridCol w="682819">
                  <a:extLst>
                    <a:ext uri="{9D8B030D-6E8A-4147-A177-3AD203B41FA5}">
                      <a16:colId xmlns:a16="http://schemas.microsoft.com/office/drawing/2014/main" val="1825693380"/>
                    </a:ext>
                  </a:extLst>
                </a:gridCol>
                <a:gridCol w="682819">
                  <a:extLst>
                    <a:ext uri="{9D8B030D-6E8A-4147-A177-3AD203B41FA5}">
                      <a16:colId xmlns:a16="http://schemas.microsoft.com/office/drawing/2014/main" val="215149901"/>
                    </a:ext>
                  </a:extLst>
                </a:gridCol>
                <a:gridCol w="682819">
                  <a:extLst>
                    <a:ext uri="{9D8B030D-6E8A-4147-A177-3AD203B41FA5}">
                      <a16:colId xmlns:a16="http://schemas.microsoft.com/office/drawing/2014/main" val="3251264317"/>
                    </a:ext>
                  </a:extLst>
                </a:gridCol>
              </a:tblGrid>
              <a:tr h="605556">
                <a:tc>
                  <a:txBody>
                    <a:bodyPr/>
                    <a:lstStyle/>
                    <a:p>
                      <a:pPr algn="ctr"/>
                      <a:r>
                        <a:rPr lang="en-US" sz="1100" dirty="0"/>
                        <a:t>Chest pain</a:t>
                      </a:r>
                    </a:p>
                  </a:txBody>
                  <a:tcPr/>
                </a:tc>
                <a:tc>
                  <a:txBody>
                    <a:bodyPr/>
                    <a:lstStyle/>
                    <a:p>
                      <a:pPr algn="ctr"/>
                      <a:r>
                        <a:rPr lang="en-US" sz="1100" dirty="0"/>
                        <a:t>Good Blood Circ.</a:t>
                      </a:r>
                    </a:p>
                  </a:txBody>
                  <a:tcPr/>
                </a:tc>
                <a:tc>
                  <a:txBody>
                    <a:bodyPr/>
                    <a:lstStyle/>
                    <a:p>
                      <a:pPr algn="ctr"/>
                      <a:r>
                        <a:rPr lang="en-US" sz="1100" dirty="0" err="1"/>
                        <a:t>Blooked</a:t>
                      </a:r>
                      <a:r>
                        <a:rPr lang="en-US" sz="1100" dirty="0"/>
                        <a:t> Arteries</a:t>
                      </a:r>
                    </a:p>
                  </a:txBody>
                  <a:tcPr/>
                </a:tc>
                <a:tc>
                  <a:txBody>
                    <a:bodyPr/>
                    <a:lstStyle/>
                    <a:p>
                      <a:pPr algn="ctr"/>
                      <a:r>
                        <a:rPr lang="en-US" sz="1100" dirty="0"/>
                        <a:t>Weight</a:t>
                      </a:r>
                    </a:p>
                  </a:txBody>
                  <a:tcPr/>
                </a:tc>
                <a:tc>
                  <a:txBody>
                    <a:bodyPr/>
                    <a:lstStyle/>
                    <a:p>
                      <a:pPr algn="ctr"/>
                      <a:r>
                        <a:rPr lang="en-US" sz="1100" dirty="0"/>
                        <a:t>Heart Disease</a:t>
                      </a:r>
                    </a:p>
                  </a:txBody>
                  <a:tcPr>
                    <a:solidFill>
                      <a:srgbClr val="00B050"/>
                    </a:solidFill>
                  </a:tcPr>
                </a:tc>
                <a:extLst>
                  <a:ext uri="{0D108BD9-81ED-4DB2-BD59-A6C34878D82A}">
                    <a16:rowId xmlns:a16="http://schemas.microsoft.com/office/drawing/2014/main" val="2470426381"/>
                  </a:ext>
                </a:extLst>
              </a:tr>
              <a:tr h="281710">
                <a:tc>
                  <a:txBody>
                    <a:bodyPr/>
                    <a:lstStyle/>
                    <a:p>
                      <a:pPr algn="ctr"/>
                      <a:r>
                        <a:rPr lang="en-US" sz="1100" dirty="0"/>
                        <a:t>Yes</a:t>
                      </a:r>
                    </a:p>
                  </a:txBody>
                  <a:tcPr/>
                </a:tc>
                <a:tc>
                  <a:txBody>
                    <a:bodyPr/>
                    <a:lstStyle/>
                    <a:p>
                      <a:pPr algn="ctr"/>
                      <a:r>
                        <a:rPr lang="en-US" sz="1100" dirty="0"/>
                        <a:t>Yes</a:t>
                      </a:r>
                    </a:p>
                  </a:txBody>
                  <a:tcPr/>
                </a:tc>
                <a:tc>
                  <a:txBody>
                    <a:bodyPr/>
                    <a:lstStyle/>
                    <a:p>
                      <a:pPr algn="ctr"/>
                      <a:r>
                        <a:rPr lang="en-US" sz="1100" dirty="0"/>
                        <a:t>Yes</a:t>
                      </a:r>
                    </a:p>
                  </a:txBody>
                  <a:tcPr/>
                </a:tc>
                <a:tc>
                  <a:txBody>
                    <a:bodyPr/>
                    <a:lstStyle/>
                    <a:p>
                      <a:pPr algn="ctr"/>
                      <a:r>
                        <a:rPr lang="en-US" sz="1100" dirty="0"/>
                        <a:t>180</a:t>
                      </a:r>
                    </a:p>
                  </a:txBody>
                  <a:tcPr/>
                </a:tc>
                <a:tc>
                  <a:txBody>
                    <a:bodyPr/>
                    <a:lstStyle/>
                    <a:p>
                      <a:pPr algn="ctr"/>
                      <a:r>
                        <a:rPr lang="en-US" sz="1100" dirty="0"/>
                        <a:t>Yes</a:t>
                      </a:r>
                    </a:p>
                  </a:txBody>
                  <a:tcPr>
                    <a:solidFill>
                      <a:srgbClr val="00B050"/>
                    </a:solidFill>
                  </a:tcPr>
                </a:tc>
                <a:extLst>
                  <a:ext uri="{0D108BD9-81ED-4DB2-BD59-A6C34878D82A}">
                    <a16:rowId xmlns:a16="http://schemas.microsoft.com/office/drawing/2014/main" val="316447458"/>
                  </a:ext>
                </a:extLst>
              </a:tr>
              <a:tr h="281710">
                <a:tc>
                  <a:txBody>
                    <a:bodyPr/>
                    <a:lstStyle/>
                    <a:p>
                      <a:pPr algn="ctr"/>
                      <a:r>
                        <a:rPr lang="en-US" sz="1100" dirty="0"/>
                        <a:t>No</a:t>
                      </a:r>
                    </a:p>
                  </a:txBody>
                  <a:tcPr/>
                </a:tc>
                <a:tc>
                  <a:txBody>
                    <a:bodyPr/>
                    <a:lstStyle/>
                    <a:p>
                      <a:pPr algn="ctr"/>
                      <a:r>
                        <a:rPr lang="en-US" sz="1100" dirty="0"/>
                        <a:t>No</a:t>
                      </a:r>
                    </a:p>
                  </a:txBody>
                  <a:tcPr/>
                </a:tc>
                <a:tc>
                  <a:txBody>
                    <a:bodyPr/>
                    <a:lstStyle/>
                    <a:p>
                      <a:pPr algn="ctr"/>
                      <a:r>
                        <a:rPr lang="en-US" sz="1100" dirty="0"/>
                        <a:t>No</a:t>
                      </a:r>
                    </a:p>
                  </a:txBody>
                  <a:tcPr/>
                </a:tc>
                <a:tc>
                  <a:txBody>
                    <a:bodyPr/>
                    <a:lstStyle/>
                    <a:p>
                      <a:pPr algn="ctr"/>
                      <a:r>
                        <a:rPr lang="en-US" sz="1100" dirty="0"/>
                        <a:t>125</a:t>
                      </a:r>
                    </a:p>
                  </a:txBody>
                  <a:tcPr/>
                </a:tc>
                <a:tc>
                  <a:txBody>
                    <a:bodyPr/>
                    <a:lstStyle/>
                    <a:p>
                      <a:pPr algn="ctr"/>
                      <a:r>
                        <a:rPr lang="en-US" sz="1100" dirty="0"/>
                        <a:t>No</a:t>
                      </a:r>
                    </a:p>
                  </a:txBody>
                  <a:tcPr>
                    <a:solidFill>
                      <a:srgbClr val="00B050"/>
                    </a:solidFill>
                  </a:tcPr>
                </a:tc>
                <a:extLst>
                  <a:ext uri="{0D108BD9-81ED-4DB2-BD59-A6C34878D82A}">
                    <a16:rowId xmlns:a16="http://schemas.microsoft.com/office/drawing/2014/main" val="3032436741"/>
                  </a:ext>
                </a:extLst>
              </a:tr>
              <a:tr h="281710">
                <a:tc>
                  <a:txBody>
                    <a:bodyPr/>
                    <a:lstStyle/>
                    <a:p>
                      <a:pPr algn="ctr"/>
                      <a:r>
                        <a:rPr lang="en-US" sz="1100" dirty="0"/>
                        <a:t>Yes</a:t>
                      </a:r>
                    </a:p>
                  </a:txBody>
                  <a:tcPr/>
                </a:tc>
                <a:tc>
                  <a:txBody>
                    <a:bodyPr/>
                    <a:lstStyle/>
                    <a:p>
                      <a:pPr algn="ctr"/>
                      <a:r>
                        <a:rPr lang="en-US" sz="1100" dirty="0"/>
                        <a:t>No</a:t>
                      </a:r>
                    </a:p>
                  </a:txBody>
                  <a:tcPr/>
                </a:tc>
                <a:tc>
                  <a:txBody>
                    <a:bodyPr/>
                    <a:lstStyle/>
                    <a:p>
                      <a:pPr algn="ctr"/>
                      <a:r>
                        <a:rPr lang="en-US" sz="1100" dirty="0"/>
                        <a:t>Yes</a:t>
                      </a:r>
                    </a:p>
                  </a:txBody>
                  <a:tcPr/>
                </a:tc>
                <a:tc>
                  <a:txBody>
                    <a:bodyPr/>
                    <a:lstStyle/>
                    <a:p>
                      <a:pPr algn="ctr"/>
                      <a:r>
                        <a:rPr lang="en-US" sz="1100" dirty="0"/>
                        <a:t>167</a:t>
                      </a:r>
                    </a:p>
                  </a:txBody>
                  <a:tcPr/>
                </a:tc>
                <a:tc>
                  <a:txBody>
                    <a:bodyPr/>
                    <a:lstStyle/>
                    <a:p>
                      <a:pPr algn="ctr"/>
                      <a:r>
                        <a:rPr lang="en-US" sz="1100" dirty="0"/>
                        <a:t>Yes</a:t>
                      </a:r>
                    </a:p>
                  </a:txBody>
                  <a:tcPr>
                    <a:solidFill>
                      <a:srgbClr val="00B050"/>
                    </a:solidFill>
                  </a:tcPr>
                </a:tc>
                <a:extLst>
                  <a:ext uri="{0D108BD9-81ED-4DB2-BD59-A6C34878D82A}">
                    <a16:rowId xmlns:a16="http://schemas.microsoft.com/office/drawing/2014/main" val="2467620602"/>
                  </a:ext>
                </a:extLst>
              </a:tr>
              <a:tr h="281710">
                <a:tc>
                  <a:txBody>
                    <a:bodyPr/>
                    <a:lstStyle/>
                    <a:p>
                      <a:pPr algn="ctr"/>
                      <a:r>
                        <a:rPr lang="en-US" sz="1100" dirty="0"/>
                        <a:t>Yes</a:t>
                      </a:r>
                    </a:p>
                  </a:txBody>
                  <a:tcPr/>
                </a:tc>
                <a:tc>
                  <a:txBody>
                    <a:bodyPr/>
                    <a:lstStyle/>
                    <a:p>
                      <a:pPr algn="ctr"/>
                      <a:r>
                        <a:rPr lang="en-US" sz="1100" dirty="0"/>
                        <a:t>No</a:t>
                      </a:r>
                    </a:p>
                  </a:txBody>
                  <a:tcPr/>
                </a:tc>
                <a:tc>
                  <a:txBody>
                    <a:bodyPr/>
                    <a:lstStyle/>
                    <a:p>
                      <a:pPr algn="ctr"/>
                      <a:r>
                        <a:rPr lang="en-US" sz="1100" dirty="0"/>
                        <a:t>Yes</a:t>
                      </a:r>
                    </a:p>
                  </a:txBody>
                  <a:tcPr/>
                </a:tc>
                <a:tc>
                  <a:txBody>
                    <a:bodyPr/>
                    <a:lstStyle/>
                    <a:p>
                      <a:pPr algn="ctr"/>
                      <a:r>
                        <a:rPr lang="en-US" sz="1100" dirty="0"/>
                        <a:t>167</a:t>
                      </a:r>
                    </a:p>
                  </a:txBody>
                  <a:tcPr/>
                </a:tc>
                <a:tc>
                  <a:txBody>
                    <a:bodyPr/>
                    <a:lstStyle/>
                    <a:p>
                      <a:pPr algn="ctr"/>
                      <a:r>
                        <a:rPr lang="en-US" sz="1100" dirty="0"/>
                        <a:t>Yes</a:t>
                      </a:r>
                    </a:p>
                  </a:txBody>
                  <a:tcPr>
                    <a:solidFill>
                      <a:srgbClr val="00B050"/>
                    </a:solidFill>
                  </a:tcPr>
                </a:tc>
                <a:extLst>
                  <a:ext uri="{0D108BD9-81ED-4DB2-BD59-A6C34878D82A}">
                    <a16:rowId xmlns:a16="http://schemas.microsoft.com/office/drawing/2014/main" val="404572431"/>
                  </a:ext>
                </a:extLst>
              </a:tr>
            </a:tbl>
          </a:graphicData>
        </a:graphic>
      </p:graphicFrame>
      <p:sp>
        <p:nvSpPr>
          <p:cNvPr id="21" name="TextBox 20">
            <a:extLst>
              <a:ext uri="{FF2B5EF4-FFF2-40B4-BE49-F238E27FC236}">
                <a16:creationId xmlns:a16="http://schemas.microsoft.com/office/drawing/2014/main" id="{4909CF97-D2E2-D60A-126D-E560CB474878}"/>
              </a:ext>
            </a:extLst>
          </p:cNvPr>
          <p:cNvSpPr txBox="1"/>
          <p:nvPr/>
        </p:nvSpPr>
        <p:spPr>
          <a:xfrm>
            <a:off x="5530265" y="3324080"/>
            <a:ext cx="1862186" cy="261610"/>
          </a:xfrm>
          <a:prstGeom prst="rect">
            <a:avLst/>
          </a:prstGeom>
          <a:noFill/>
        </p:spPr>
        <p:txBody>
          <a:bodyPr wrap="square">
            <a:spAutoFit/>
          </a:bodyPr>
          <a:lstStyle/>
          <a:p>
            <a:r>
              <a:rPr lang="en-US" sz="1100" dirty="0" err="1">
                <a:solidFill>
                  <a:schemeClr val="bg1"/>
                </a:solidFill>
                <a:latin typeface="SVN-Calling Code" panose="020B0509020202020204" pitchFamily="49" charset="0"/>
              </a:rPr>
              <a:t>Boostrapped</a:t>
            </a:r>
            <a:r>
              <a:rPr lang="en-US" sz="1100" dirty="0">
                <a:solidFill>
                  <a:schemeClr val="bg1"/>
                </a:solidFill>
                <a:latin typeface="SVN-Calling Code" panose="020B0509020202020204" pitchFamily="49" charset="0"/>
              </a:rPr>
              <a:t> Dataset D</a:t>
            </a:r>
            <a:r>
              <a:rPr lang="en-US" sz="1100" baseline="-25000" dirty="0">
                <a:solidFill>
                  <a:schemeClr val="bg1"/>
                </a:solidFill>
                <a:latin typeface="SVN-Calling Code" panose="020B0509020202020204" pitchFamily="49" charset="0"/>
              </a:rPr>
              <a:t>1</a:t>
            </a:r>
          </a:p>
        </p:txBody>
      </p:sp>
      <p:sp>
        <p:nvSpPr>
          <p:cNvPr id="22" name="TextBox 21">
            <a:extLst>
              <a:ext uri="{FF2B5EF4-FFF2-40B4-BE49-F238E27FC236}">
                <a16:creationId xmlns:a16="http://schemas.microsoft.com/office/drawing/2014/main" id="{FC001CA5-883D-1E22-7FF3-772AFC132604}"/>
              </a:ext>
            </a:extLst>
          </p:cNvPr>
          <p:cNvSpPr txBox="1"/>
          <p:nvPr/>
        </p:nvSpPr>
        <p:spPr>
          <a:xfrm>
            <a:off x="1732050" y="3325632"/>
            <a:ext cx="1563798" cy="261610"/>
          </a:xfrm>
          <a:prstGeom prst="rect">
            <a:avLst/>
          </a:prstGeom>
          <a:noFill/>
        </p:spPr>
        <p:txBody>
          <a:bodyPr wrap="square" rtlCol="0">
            <a:spAutoFit/>
          </a:bodyPr>
          <a:lstStyle/>
          <a:p>
            <a:r>
              <a:rPr lang="en-US" sz="1100" dirty="0">
                <a:solidFill>
                  <a:schemeClr val="bg1"/>
                </a:solidFill>
                <a:latin typeface="SVN-Calling Code" panose="020B0509020202020204" pitchFamily="49" charset="0"/>
              </a:rPr>
              <a:t>Training Dataset D</a:t>
            </a:r>
          </a:p>
        </p:txBody>
      </p:sp>
    </p:spTree>
    <p:extLst>
      <p:ext uri="{BB962C8B-B14F-4D97-AF65-F5344CB8AC3E}">
        <p14:creationId xmlns:p14="http://schemas.microsoft.com/office/powerpoint/2010/main" val="142985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dirty="0"/>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2" name="TextBox 1">
            <a:extLst>
              <a:ext uri="{FF2B5EF4-FFF2-40B4-BE49-F238E27FC236}">
                <a16:creationId xmlns:a16="http://schemas.microsoft.com/office/drawing/2014/main" id="{9A6287EF-0A5A-B4F3-ADF9-2420F236CE07}"/>
              </a:ext>
            </a:extLst>
          </p:cNvPr>
          <p:cNvSpPr txBox="1"/>
          <p:nvPr/>
        </p:nvSpPr>
        <p:spPr>
          <a:xfrm>
            <a:off x="2513949"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/03</a:t>
            </a:r>
          </a:p>
        </p:txBody>
      </p:sp>
      <p:sp>
        <p:nvSpPr>
          <p:cNvPr id="5" name="Google Shape;603;p37">
            <a:extLst>
              <a:ext uri="{FF2B5EF4-FFF2-40B4-BE49-F238E27FC236}">
                <a16:creationId xmlns:a16="http://schemas.microsoft.com/office/drawing/2014/main" id="{17E40477-1520-A402-88F8-60439E6701AE}"/>
              </a:ext>
            </a:extLst>
          </p:cNvPr>
          <p:cNvSpPr txBox="1">
            <a:spLocks/>
          </p:cNvSpPr>
          <p:nvPr/>
        </p:nvSpPr>
        <p:spPr>
          <a:xfrm>
            <a:off x="2949798" y="253246"/>
            <a:ext cx="121834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Out-of-bag</a:t>
            </a:r>
          </a:p>
        </p:txBody>
      </p:sp>
      <p:sp>
        <p:nvSpPr>
          <p:cNvPr id="6" name="Google Shape;603;p37">
            <a:extLst>
              <a:ext uri="{FF2B5EF4-FFF2-40B4-BE49-F238E27FC236}">
                <a16:creationId xmlns:a16="http://schemas.microsoft.com/office/drawing/2014/main" id="{068E1402-270D-F1E8-41FD-7DC38AC1999E}"/>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/Random Forests</a:t>
            </a:r>
          </a:p>
        </p:txBody>
      </p:sp>
      <p:sp>
        <p:nvSpPr>
          <p:cNvPr id="9" name="TextBox 8">
            <a:extLst>
              <a:ext uri="{FF2B5EF4-FFF2-40B4-BE49-F238E27FC236}">
                <a16:creationId xmlns:a16="http://schemas.microsoft.com/office/drawing/2014/main" id="{17FF8BEF-734A-EAD8-A182-F3C76CB73847}"/>
              </a:ext>
            </a:extLst>
          </p:cNvPr>
          <p:cNvSpPr txBox="1"/>
          <p:nvPr/>
        </p:nvSpPr>
        <p:spPr>
          <a:xfrm>
            <a:off x="1038522" y="1156776"/>
            <a:ext cx="7066956" cy="1092607"/>
          </a:xfrm>
          <a:prstGeom prst="rect">
            <a:avLst/>
          </a:prstGeom>
          <a:noFill/>
        </p:spPr>
        <p:txBody>
          <a:bodyPr wrap="square">
            <a:spAutoFit/>
          </a:bodyPr>
          <a:lstStyle/>
          <a:p>
            <a:pPr>
              <a:buClr>
                <a:schemeClr val="bg1"/>
              </a:buClr>
              <a:buSzPct val="120000"/>
            </a:pPr>
            <a:r>
              <a:rPr lang="en-US" sz="1300" dirty="0">
                <a:solidFill>
                  <a:srgbClr val="ECECF1"/>
                </a:solidFill>
                <a:latin typeface="SVN-Calling Code" panose="020B0509020202020204" charset="0"/>
              </a:rPr>
              <a:t>The main goal of Out-of-Bag (OOB) Error is to utilize "out-of-bag" samples (data not selected for training) to evaluate the model's generalization ability on new data it hasn't previously encountered. This is particularly useful as it assesses performance without requiring a separate test dataset, saving time and resources.</a:t>
            </a:r>
            <a:endParaRPr lang="en-US" sz="1300" dirty="0">
              <a:latin typeface="SVN-Calling Code" panose="020B0509020202020204" charset="0"/>
            </a:endParaRPr>
          </a:p>
        </p:txBody>
      </p:sp>
    </p:spTree>
    <p:extLst>
      <p:ext uri="{BB962C8B-B14F-4D97-AF65-F5344CB8AC3E}">
        <p14:creationId xmlns:p14="http://schemas.microsoft.com/office/powerpoint/2010/main" val="2543437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3;p37">
            <a:extLst>
              <a:ext uri="{FF2B5EF4-FFF2-40B4-BE49-F238E27FC236}">
                <a16:creationId xmlns:a16="http://schemas.microsoft.com/office/drawing/2014/main" id="{33E81657-2B59-BDE9-A5DB-6B7C99AD06D4}"/>
              </a:ext>
            </a:extLst>
          </p:cNvPr>
          <p:cNvSpPr txBox="1">
            <a:spLocks/>
          </p:cNvSpPr>
          <p:nvPr/>
        </p:nvSpPr>
        <p:spPr>
          <a:xfrm>
            <a:off x="1243049" y="1727388"/>
            <a:ext cx="3936300" cy="1499100"/>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4900" dirty="0">
                <a:solidFill>
                  <a:schemeClr val="bg1">
                    <a:lumMod val="85000"/>
                  </a:schemeClr>
                </a:solidFill>
                <a:latin typeface="Oswald" pitchFamily="2" charset="0"/>
                <a:cs typeface="Times New Roman" panose="02020603050405020304" pitchFamily="18" charset="0"/>
              </a:rPr>
              <a:t>/Boosting</a:t>
            </a:r>
          </a:p>
        </p:txBody>
      </p:sp>
      <p:sp>
        <p:nvSpPr>
          <p:cNvPr id="5" name="Google Shape;604;p37">
            <a:extLst>
              <a:ext uri="{FF2B5EF4-FFF2-40B4-BE49-F238E27FC236}">
                <a16:creationId xmlns:a16="http://schemas.microsoft.com/office/drawing/2014/main" id="{CB1F6784-0A70-53CF-CD17-43F27EC3D5FC}"/>
              </a:ext>
            </a:extLst>
          </p:cNvPr>
          <p:cNvSpPr txBox="1">
            <a:spLocks/>
          </p:cNvSpPr>
          <p:nvPr/>
        </p:nvSpPr>
        <p:spPr>
          <a:xfrm>
            <a:off x="1360971" y="1133435"/>
            <a:ext cx="1625400" cy="8418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pPr>
            <a:r>
              <a:rPr lang="en" sz="4400" b="1" dirty="0">
                <a:solidFill>
                  <a:srgbClr val="FFEA7D"/>
                </a:solidFill>
                <a:latin typeface="Oswald" pitchFamily="2" charset="0"/>
              </a:rPr>
              <a:t>/</a:t>
            </a:r>
            <a:r>
              <a:rPr lang="en" sz="5000" b="1" dirty="0">
                <a:solidFill>
                  <a:srgbClr val="FFEA7D"/>
                </a:solidFill>
                <a:latin typeface="SVN-Calling Code" panose="020B0509020202020204" pitchFamily="49" charset="0"/>
              </a:rPr>
              <a:t>IV</a:t>
            </a:r>
          </a:p>
        </p:txBody>
      </p:sp>
      <p:cxnSp>
        <p:nvCxnSpPr>
          <p:cNvPr id="8" name="Google Shape;607;p37">
            <a:extLst>
              <a:ext uri="{FF2B5EF4-FFF2-40B4-BE49-F238E27FC236}">
                <a16:creationId xmlns:a16="http://schemas.microsoft.com/office/drawing/2014/main" id="{0FA9E9FD-D409-A9BE-24CE-FABEDF9A1F8F}"/>
              </a:ext>
            </a:extLst>
          </p:cNvPr>
          <p:cNvCxnSpPr/>
          <p:nvPr/>
        </p:nvCxnSpPr>
        <p:spPr>
          <a:xfrm>
            <a:off x="3068623" y="3614386"/>
            <a:ext cx="822960" cy="0"/>
          </a:xfrm>
          <a:prstGeom prst="straightConnector1">
            <a:avLst/>
          </a:prstGeom>
          <a:noFill/>
          <a:ln w="12700" cap="flat" cmpd="sng">
            <a:solidFill>
              <a:schemeClr val="bg1"/>
            </a:solidFill>
            <a:prstDash val="solid"/>
            <a:round/>
            <a:headEnd type="none" w="med" len="med"/>
            <a:tailEnd type="stealth" w="med" len="med"/>
          </a:ln>
        </p:spPr>
      </p:cxnSp>
      <p:pic>
        <p:nvPicPr>
          <p:cNvPr id="2" name="Picture 4" descr="Pin on Animations &amp; Transitions">
            <a:extLst>
              <a:ext uri="{FF2B5EF4-FFF2-40B4-BE49-F238E27FC236}">
                <a16:creationId xmlns:a16="http://schemas.microsoft.com/office/drawing/2014/main" id="{6CA08DF9-E30A-2378-CE71-4E23C44A8D17}"/>
              </a:ext>
            </a:extLst>
          </p:cNvPr>
          <p:cNvPicPr>
            <a:picLocks noChangeAspect="1" noChangeArrowheads="1"/>
          </p:cNvPicPr>
          <p:nvPr/>
        </p:nvPicPr>
        <p:blipFill>
          <a:blip r:embed="rId4">
            <a:clrChange>
              <a:clrFrom>
                <a:srgbClr val="6BB9C2"/>
              </a:clrFrom>
              <a:clrTo>
                <a:srgbClr val="6BB9C2">
                  <a:alpha val="0"/>
                </a:srgbClr>
              </a:clrTo>
            </a:clrChange>
            <a:extLst>
              <a:ext uri="{28A0092B-C50C-407E-A947-70E740481C1C}">
                <a14:useLocalDpi xmlns:a14="http://schemas.microsoft.com/office/drawing/2010/main" val="0"/>
              </a:ext>
            </a:extLst>
          </a:blip>
          <a:srcRect/>
          <a:stretch>
            <a:fillRect/>
          </a:stretch>
        </p:blipFill>
        <p:spPr bwMode="auto">
          <a:xfrm>
            <a:off x="4304750" y="1067856"/>
            <a:ext cx="3757551" cy="2818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614;p37">
            <a:extLst>
              <a:ext uri="{FF2B5EF4-FFF2-40B4-BE49-F238E27FC236}">
                <a16:creationId xmlns:a16="http://schemas.microsoft.com/office/drawing/2014/main" id="{85E2A0AF-1B97-7797-4609-949C3EDB0834}"/>
              </a:ext>
            </a:extLst>
          </p:cNvPr>
          <p:cNvGrpSpPr/>
          <p:nvPr/>
        </p:nvGrpSpPr>
        <p:grpSpPr>
          <a:xfrm>
            <a:off x="4710761" y="1339490"/>
            <a:ext cx="1251685" cy="393751"/>
            <a:chOff x="5270675" y="1411375"/>
            <a:chExt cx="1386600" cy="449700"/>
          </a:xfrm>
        </p:grpSpPr>
        <p:sp>
          <p:nvSpPr>
            <p:cNvPr id="7" name="Google Shape;615;p37">
              <a:extLst>
                <a:ext uri="{FF2B5EF4-FFF2-40B4-BE49-F238E27FC236}">
                  <a16:creationId xmlns:a16="http://schemas.microsoft.com/office/drawing/2014/main" id="{15F63752-7921-5FE9-AFE0-BEB5279A3305}"/>
                </a:ext>
              </a:extLst>
            </p:cNvPr>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16;p37">
              <a:extLst>
                <a:ext uri="{FF2B5EF4-FFF2-40B4-BE49-F238E27FC236}">
                  <a16:creationId xmlns:a16="http://schemas.microsoft.com/office/drawing/2014/main" id="{8F887AC6-A42C-4404-24D8-032821346635}"/>
                </a:ext>
              </a:extLst>
            </p:cNvPr>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17;p37">
              <a:extLst>
                <a:ext uri="{FF2B5EF4-FFF2-40B4-BE49-F238E27FC236}">
                  <a16:creationId xmlns:a16="http://schemas.microsoft.com/office/drawing/2014/main" id="{2FC6D278-0DB3-FC50-3994-48550045432D}"/>
                </a:ext>
              </a:extLst>
            </p:cNvPr>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618;p37">
              <a:extLst>
                <a:ext uri="{FF2B5EF4-FFF2-40B4-BE49-F238E27FC236}">
                  <a16:creationId xmlns:a16="http://schemas.microsoft.com/office/drawing/2014/main" id="{03BF0742-2FB0-2122-C21C-084416B9A5FE}"/>
                </a:ext>
              </a:extLst>
            </p:cNvPr>
            <p:cNvGrpSpPr/>
            <p:nvPr/>
          </p:nvGrpSpPr>
          <p:grpSpPr>
            <a:xfrm>
              <a:off x="5794626" y="1542600"/>
              <a:ext cx="706512" cy="187247"/>
              <a:chOff x="5784976" y="732725"/>
              <a:chExt cx="706512" cy="187247"/>
            </a:xfrm>
          </p:grpSpPr>
          <p:sp>
            <p:nvSpPr>
              <p:cNvPr id="12" name="Google Shape;619;p37">
                <a:extLst>
                  <a:ext uri="{FF2B5EF4-FFF2-40B4-BE49-F238E27FC236}">
                    <a16:creationId xmlns:a16="http://schemas.microsoft.com/office/drawing/2014/main" id="{1C5B4856-5203-0C95-2DD0-B3E2FFCCFDAD}"/>
                  </a:ext>
                </a:extLst>
              </p:cNvPr>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20;p37">
                <a:extLst>
                  <a:ext uri="{FF2B5EF4-FFF2-40B4-BE49-F238E27FC236}">
                    <a16:creationId xmlns:a16="http://schemas.microsoft.com/office/drawing/2014/main" id="{60E2F9DC-43B7-80D9-C159-DD2B98017308}"/>
                  </a:ext>
                </a:extLst>
              </p:cNvPr>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21;p37">
                <a:extLst>
                  <a:ext uri="{FF2B5EF4-FFF2-40B4-BE49-F238E27FC236}">
                    <a16:creationId xmlns:a16="http://schemas.microsoft.com/office/drawing/2014/main" id="{6B9CDAD4-C6A1-193E-6F25-D812FC29FD38}"/>
                  </a:ext>
                </a:extLst>
              </p:cNvPr>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622;p37">
            <a:extLst>
              <a:ext uri="{FF2B5EF4-FFF2-40B4-BE49-F238E27FC236}">
                <a16:creationId xmlns:a16="http://schemas.microsoft.com/office/drawing/2014/main" id="{4380431D-C854-C87D-31A7-5885ED765E9A}"/>
              </a:ext>
            </a:extLst>
          </p:cNvPr>
          <p:cNvGrpSpPr/>
          <p:nvPr/>
        </p:nvGrpSpPr>
        <p:grpSpPr>
          <a:xfrm>
            <a:off x="6444756" y="2896632"/>
            <a:ext cx="1533832" cy="659711"/>
            <a:chOff x="6709845" y="3859168"/>
            <a:chExt cx="1714149" cy="744321"/>
          </a:xfrm>
        </p:grpSpPr>
        <p:grpSp>
          <p:nvGrpSpPr>
            <p:cNvPr id="16" name="Google Shape;623;p37">
              <a:extLst>
                <a:ext uri="{FF2B5EF4-FFF2-40B4-BE49-F238E27FC236}">
                  <a16:creationId xmlns:a16="http://schemas.microsoft.com/office/drawing/2014/main" id="{20A90826-703D-7DB9-0101-C4A74621031B}"/>
                </a:ext>
              </a:extLst>
            </p:cNvPr>
            <p:cNvGrpSpPr/>
            <p:nvPr/>
          </p:nvGrpSpPr>
          <p:grpSpPr>
            <a:xfrm>
              <a:off x="6709845" y="3859168"/>
              <a:ext cx="1714149" cy="744321"/>
              <a:chOff x="6709845" y="3859168"/>
              <a:chExt cx="1714149" cy="744321"/>
            </a:xfrm>
          </p:grpSpPr>
          <p:sp>
            <p:nvSpPr>
              <p:cNvPr id="23" name="Google Shape;624;p37">
                <a:extLst>
                  <a:ext uri="{FF2B5EF4-FFF2-40B4-BE49-F238E27FC236}">
                    <a16:creationId xmlns:a16="http://schemas.microsoft.com/office/drawing/2014/main" id="{B0C2631D-EC94-8F8E-A812-315D836BD92C}"/>
                  </a:ext>
                </a:extLst>
              </p:cNvPr>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25;p37">
                <a:extLst>
                  <a:ext uri="{FF2B5EF4-FFF2-40B4-BE49-F238E27FC236}">
                    <a16:creationId xmlns:a16="http://schemas.microsoft.com/office/drawing/2014/main" id="{C2F0F081-9D26-F1C5-B9DD-0E3DCE8A8850}"/>
                  </a:ext>
                </a:extLst>
              </p:cNvPr>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26;p37">
                <a:extLst>
                  <a:ext uri="{FF2B5EF4-FFF2-40B4-BE49-F238E27FC236}">
                    <a16:creationId xmlns:a16="http://schemas.microsoft.com/office/drawing/2014/main" id="{33261FA9-9997-49F7-E32A-CB9D37FB3DD7}"/>
                  </a:ext>
                </a:extLst>
              </p:cNvPr>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27;p37">
                <a:extLst>
                  <a:ext uri="{FF2B5EF4-FFF2-40B4-BE49-F238E27FC236}">
                    <a16:creationId xmlns:a16="http://schemas.microsoft.com/office/drawing/2014/main" id="{A4240339-8A48-20D9-85C5-E3B26ABEF9A2}"/>
                  </a:ext>
                </a:extLst>
              </p:cNvPr>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28;p37">
                <a:extLst>
                  <a:ext uri="{FF2B5EF4-FFF2-40B4-BE49-F238E27FC236}">
                    <a16:creationId xmlns:a16="http://schemas.microsoft.com/office/drawing/2014/main" id="{BC31C82C-E861-FA44-D025-91BBA7EECCD5}"/>
                  </a:ext>
                </a:extLst>
              </p:cNvPr>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29;p37">
                <a:extLst>
                  <a:ext uri="{FF2B5EF4-FFF2-40B4-BE49-F238E27FC236}">
                    <a16:creationId xmlns:a16="http://schemas.microsoft.com/office/drawing/2014/main" id="{B81E2067-801A-ED8E-B694-B7CC906882C5}"/>
                  </a:ext>
                </a:extLst>
              </p:cNvPr>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30;p37">
                <a:extLst>
                  <a:ext uri="{FF2B5EF4-FFF2-40B4-BE49-F238E27FC236}">
                    <a16:creationId xmlns:a16="http://schemas.microsoft.com/office/drawing/2014/main" id="{51B450E5-96D1-1169-CFFD-F421B1910937}"/>
                  </a:ext>
                </a:extLst>
              </p:cNvPr>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31;p37">
                <a:extLst>
                  <a:ext uri="{FF2B5EF4-FFF2-40B4-BE49-F238E27FC236}">
                    <a16:creationId xmlns:a16="http://schemas.microsoft.com/office/drawing/2014/main" id="{064CD973-1BB6-9A26-743F-9097195998C3}"/>
                  </a:ext>
                </a:extLst>
              </p:cNvPr>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32;p37">
                <a:extLst>
                  <a:ext uri="{FF2B5EF4-FFF2-40B4-BE49-F238E27FC236}">
                    <a16:creationId xmlns:a16="http://schemas.microsoft.com/office/drawing/2014/main" id="{88E80A59-E493-1E64-7403-132193386E2D}"/>
                  </a:ext>
                </a:extLst>
              </p:cNvPr>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633;p37">
              <a:extLst>
                <a:ext uri="{FF2B5EF4-FFF2-40B4-BE49-F238E27FC236}">
                  <a16:creationId xmlns:a16="http://schemas.microsoft.com/office/drawing/2014/main" id="{BB4C07B2-8613-7118-6B45-765C9B773429}"/>
                </a:ext>
              </a:extLst>
            </p:cNvPr>
            <p:cNvGrpSpPr/>
            <p:nvPr/>
          </p:nvGrpSpPr>
          <p:grpSpPr>
            <a:xfrm>
              <a:off x="7629944" y="4025885"/>
              <a:ext cx="545407" cy="410286"/>
              <a:chOff x="7629944" y="4025885"/>
              <a:chExt cx="545407" cy="410286"/>
            </a:xfrm>
          </p:grpSpPr>
          <p:sp>
            <p:nvSpPr>
              <p:cNvPr id="19" name="Google Shape;634;p37">
                <a:extLst>
                  <a:ext uri="{FF2B5EF4-FFF2-40B4-BE49-F238E27FC236}">
                    <a16:creationId xmlns:a16="http://schemas.microsoft.com/office/drawing/2014/main" id="{41561A94-BE97-4B61-99C7-C4AF4A386236}"/>
                  </a:ext>
                </a:extLst>
              </p:cNvPr>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35;p37">
                <a:extLst>
                  <a:ext uri="{FF2B5EF4-FFF2-40B4-BE49-F238E27FC236}">
                    <a16:creationId xmlns:a16="http://schemas.microsoft.com/office/drawing/2014/main" id="{EBD24D24-AC18-8C4A-0480-0223E75E73A7}"/>
                  </a:ext>
                </a:extLst>
              </p:cNvPr>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36;p37">
                <a:extLst>
                  <a:ext uri="{FF2B5EF4-FFF2-40B4-BE49-F238E27FC236}">
                    <a16:creationId xmlns:a16="http://schemas.microsoft.com/office/drawing/2014/main" id="{DC1631FF-AFAB-437D-8B4D-0D4F86023CFE}"/>
                  </a:ext>
                </a:extLst>
              </p:cNvPr>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37;p37">
                <a:extLst>
                  <a:ext uri="{FF2B5EF4-FFF2-40B4-BE49-F238E27FC236}">
                    <a16:creationId xmlns:a16="http://schemas.microsoft.com/office/drawing/2014/main" id="{BA417D16-87B5-A045-82BD-5EE91D725D66}"/>
                  </a:ext>
                </a:extLst>
              </p:cNvPr>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2" name="Google Shape;638;p37">
            <a:extLst>
              <a:ext uri="{FF2B5EF4-FFF2-40B4-BE49-F238E27FC236}">
                <a16:creationId xmlns:a16="http://schemas.microsoft.com/office/drawing/2014/main" id="{B8627890-B890-9A91-D66F-D32D32BB7C02}"/>
              </a:ext>
            </a:extLst>
          </p:cNvPr>
          <p:cNvGrpSpPr/>
          <p:nvPr/>
        </p:nvGrpSpPr>
        <p:grpSpPr>
          <a:xfrm>
            <a:off x="5461397" y="3125794"/>
            <a:ext cx="381600" cy="356700"/>
            <a:chOff x="1062200" y="3366813"/>
            <a:chExt cx="381600" cy="356700"/>
          </a:xfrm>
        </p:grpSpPr>
        <p:sp>
          <p:nvSpPr>
            <p:cNvPr id="33" name="Google Shape;639;p37">
              <a:extLst>
                <a:ext uri="{FF2B5EF4-FFF2-40B4-BE49-F238E27FC236}">
                  <a16:creationId xmlns:a16="http://schemas.microsoft.com/office/drawing/2014/main" id="{B7292A12-9F50-F32E-6F13-4597CF287EBF}"/>
                </a:ext>
              </a:extLst>
            </p:cNvPr>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 name="Google Shape;640;p37">
              <a:extLst>
                <a:ext uri="{FF2B5EF4-FFF2-40B4-BE49-F238E27FC236}">
                  <a16:creationId xmlns:a16="http://schemas.microsoft.com/office/drawing/2014/main" id="{A7B0BE65-CB09-2D30-1C39-0FF01E623E9E}"/>
                </a:ext>
              </a:extLst>
            </p:cNvPr>
            <p:cNvGrpSpPr/>
            <p:nvPr/>
          </p:nvGrpSpPr>
          <p:grpSpPr>
            <a:xfrm>
              <a:off x="1138484" y="3433275"/>
              <a:ext cx="229200" cy="229200"/>
              <a:chOff x="955447" y="3891500"/>
              <a:chExt cx="229200" cy="229200"/>
            </a:xfrm>
          </p:grpSpPr>
          <p:sp>
            <p:nvSpPr>
              <p:cNvPr id="38" name="Google Shape;641;p37">
                <a:extLst>
                  <a:ext uri="{FF2B5EF4-FFF2-40B4-BE49-F238E27FC236}">
                    <a16:creationId xmlns:a16="http://schemas.microsoft.com/office/drawing/2014/main" id="{DEF9BBA6-5288-3820-B173-29E365F2AE67}"/>
                  </a:ext>
                </a:extLst>
              </p:cNvPr>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642;p37">
                <a:extLst>
                  <a:ext uri="{FF2B5EF4-FFF2-40B4-BE49-F238E27FC236}">
                    <a16:creationId xmlns:a16="http://schemas.microsoft.com/office/drawing/2014/main" id="{A78B217F-01F8-2424-8536-C46B612A7C29}"/>
                  </a:ext>
                </a:extLst>
              </p:cNvPr>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3262800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03;p37">
            <a:extLst>
              <a:ext uri="{FF2B5EF4-FFF2-40B4-BE49-F238E27FC236}">
                <a16:creationId xmlns:a16="http://schemas.microsoft.com/office/drawing/2014/main" id="{33E81657-2B59-BDE9-A5DB-6B7C99AD06D4}"/>
              </a:ext>
            </a:extLst>
          </p:cNvPr>
          <p:cNvSpPr txBox="1">
            <a:spLocks/>
          </p:cNvSpPr>
          <p:nvPr/>
        </p:nvSpPr>
        <p:spPr>
          <a:xfrm>
            <a:off x="1243049" y="1727388"/>
            <a:ext cx="3936300" cy="1499100"/>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4900" dirty="0">
                <a:solidFill>
                  <a:schemeClr val="bg1">
                    <a:lumMod val="85000"/>
                  </a:schemeClr>
                </a:solidFill>
                <a:latin typeface="Oswald" pitchFamily="2" charset="0"/>
                <a:cs typeface="Times New Roman" panose="02020603050405020304" pitchFamily="18" charset="0"/>
              </a:rPr>
              <a:t>/Boosting</a:t>
            </a:r>
          </a:p>
        </p:txBody>
      </p:sp>
      <p:sp>
        <p:nvSpPr>
          <p:cNvPr id="5" name="Google Shape;604;p37">
            <a:extLst>
              <a:ext uri="{FF2B5EF4-FFF2-40B4-BE49-F238E27FC236}">
                <a16:creationId xmlns:a16="http://schemas.microsoft.com/office/drawing/2014/main" id="{CB1F6784-0A70-53CF-CD17-43F27EC3D5FC}"/>
              </a:ext>
            </a:extLst>
          </p:cNvPr>
          <p:cNvSpPr txBox="1">
            <a:spLocks/>
          </p:cNvSpPr>
          <p:nvPr/>
        </p:nvSpPr>
        <p:spPr>
          <a:xfrm>
            <a:off x="1360971" y="1133435"/>
            <a:ext cx="1625400" cy="841800"/>
          </a:xfrm>
          <a:prstGeom prst="rect">
            <a:avLst/>
          </a:prstGeom>
        </p:spPr>
        <p:txBody>
          <a:bodyPr spcFirstLastPara="1" wrap="square" lIns="91425" tIns="91425" rIns="91425" bIns="91425"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spcBef>
                <a:spcPts val="0"/>
              </a:spcBef>
            </a:pPr>
            <a:r>
              <a:rPr lang="en" sz="4400" b="1" dirty="0">
                <a:solidFill>
                  <a:srgbClr val="FFEA7D"/>
                </a:solidFill>
                <a:latin typeface="Oswald" pitchFamily="2" charset="0"/>
              </a:rPr>
              <a:t>/</a:t>
            </a:r>
            <a:r>
              <a:rPr lang="en" sz="5000" b="1" dirty="0">
                <a:solidFill>
                  <a:srgbClr val="FFEA7D"/>
                </a:solidFill>
                <a:latin typeface="SVN-Calling Code" panose="020B0509020202020204" pitchFamily="49" charset="0"/>
              </a:rPr>
              <a:t>IV</a:t>
            </a:r>
          </a:p>
        </p:txBody>
      </p:sp>
      <p:cxnSp>
        <p:nvCxnSpPr>
          <p:cNvPr id="8" name="Google Shape;607;p37">
            <a:extLst>
              <a:ext uri="{FF2B5EF4-FFF2-40B4-BE49-F238E27FC236}">
                <a16:creationId xmlns:a16="http://schemas.microsoft.com/office/drawing/2014/main" id="{0FA9E9FD-D409-A9BE-24CE-FABEDF9A1F8F}"/>
              </a:ext>
            </a:extLst>
          </p:cNvPr>
          <p:cNvCxnSpPr/>
          <p:nvPr/>
        </p:nvCxnSpPr>
        <p:spPr>
          <a:xfrm>
            <a:off x="3068623" y="3614386"/>
            <a:ext cx="822960" cy="0"/>
          </a:xfrm>
          <a:prstGeom prst="straightConnector1">
            <a:avLst/>
          </a:prstGeom>
          <a:noFill/>
          <a:ln w="12700" cap="flat" cmpd="sng">
            <a:solidFill>
              <a:schemeClr val="bg1"/>
            </a:solidFill>
            <a:prstDash val="solid"/>
            <a:round/>
            <a:headEnd type="none" w="med" len="med"/>
            <a:tailEnd type="stealth" w="med" len="med"/>
          </a:ln>
        </p:spPr>
      </p:cxnSp>
      <p:pic>
        <p:nvPicPr>
          <p:cNvPr id="2" name="Picture 4" descr="Pin on Animations &amp; Transitions">
            <a:extLst>
              <a:ext uri="{FF2B5EF4-FFF2-40B4-BE49-F238E27FC236}">
                <a16:creationId xmlns:a16="http://schemas.microsoft.com/office/drawing/2014/main" id="{6CA08DF9-E30A-2378-CE71-4E23C44A8D17}"/>
              </a:ext>
            </a:extLst>
          </p:cNvPr>
          <p:cNvPicPr>
            <a:picLocks noChangeAspect="1" noChangeArrowheads="1"/>
          </p:cNvPicPr>
          <p:nvPr/>
        </p:nvPicPr>
        <p:blipFill>
          <a:blip r:embed="rId4">
            <a:clrChange>
              <a:clrFrom>
                <a:srgbClr val="6BB9C2"/>
              </a:clrFrom>
              <a:clrTo>
                <a:srgbClr val="6BB9C2">
                  <a:alpha val="0"/>
                </a:srgbClr>
              </a:clrTo>
            </a:clrChange>
            <a:extLst>
              <a:ext uri="{28A0092B-C50C-407E-A947-70E740481C1C}">
                <a14:useLocalDpi xmlns:a14="http://schemas.microsoft.com/office/drawing/2010/main" val="0"/>
              </a:ext>
            </a:extLst>
          </a:blip>
          <a:srcRect/>
          <a:stretch>
            <a:fillRect/>
          </a:stretch>
        </p:blipFill>
        <p:spPr bwMode="auto">
          <a:xfrm>
            <a:off x="4304750" y="1067856"/>
            <a:ext cx="3757551" cy="2818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614;p37">
            <a:extLst>
              <a:ext uri="{FF2B5EF4-FFF2-40B4-BE49-F238E27FC236}">
                <a16:creationId xmlns:a16="http://schemas.microsoft.com/office/drawing/2014/main" id="{85E2A0AF-1B97-7797-4609-949C3EDB0834}"/>
              </a:ext>
            </a:extLst>
          </p:cNvPr>
          <p:cNvGrpSpPr/>
          <p:nvPr/>
        </p:nvGrpSpPr>
        <p:grpSpPr>
          <a:xfrm>
            <a:off x="4710761" y="1339490"/>
            <a:ext cx="1251685" cy="393751"/>
            <a:chOff x="5270675" y="1411375"/>
            <a:chExt cx="1386600" cy="449700"/>
          </a:xfrm>
        </p:grpSpPr>
        <p:sp>
          <p:nvSpPr>
            <p:cNvPr id="7" name="Google Shape;615;p37">
              <a:extLst>
                <a:ext uri="{FF2B5EF4-FFF2-40B4-BE49-F238E27FC236}">
                  <a16:creationId xmlns:a16="http://schemas.microsoft.com/office/drawing/2014/main" id="{15F63752-7921-5FE9-AFE0-BEB5279A3305}"/>
                </a:ext>
              </a:extLst>
            </p:cNvPr>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16;p37">
              <a:extLst>
                <a:ext uri="{FF2B5EF4-FFF2-40B4-BE49-F238E27FC236}">
                  <a16:creationId xmlns:a16="http://schemas.microsoft.com/office/drawing/2014/main" id="{8F887AC6-A42C-4404-24D8-032821346635}"/>
                </a:ext>
              </a:extLst>
            </p:cNvPr>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617;p37">
              <a:extLst>
                <a:ext uri="{FF2B5EF4-FFF2-40B4-BE49-F238E27FC236}">
                  <a16:creationId xmlns:a16="http://schemas.microsoft.com/office/drawing/2014/main" id="{2FC6D278-0DB3-FC50-3994-48550045432D}"/>
                </a:ext>
              </a:extLst>
            </p:cNvPr>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618;p37">
              <a:extLst>
                <a:ext uri="{FF2B5EF4-FFF2-40B4-BE49-F238E27FC236}">
                  <a16:creationId xmlns:a16="http://schemas.microsoft.com/office/drawing/2014/main" id="{03BF0742-2FB0-2122-C21C-084416B9A5FE}"/>
                </a:ext>
              </a:extLst>
            </p:cNvPr>
            <p:cNvGrpSpPr/>
            <p:nvPr/>
          </p:nvGrpSpPr>
          <p:grpSpPr>
            <a:xfrm>
              <a:off x="5794626" y="1542600"/>
              <a:ext cx="706512" cy="187247"/>
              <a:chOff x="5784976" y="732725"/>
              <a:chExt cx="706512" cy="187247"/>
            </a:xfrm>
          </p:grpSpPr>
          <p:sp>
            <p:nvSpPr>
              <p:cNvPr id="12" name="Google Shape;619;p37">
                <a:extLst>
                  <a:ext uri="{FF2B5EF4-FFF2-40B4-BE49-F238E27FC236}">
                    <a16:creationId xmlns:a16="http://schemas.microsoft.com/office/drawing/2014/main" id="{1C5B4856-5203-0C95-2DD0-B3E2FFCCFDAD}"/>
                  </a:ext>
                </a:extLst>
              </p:cNvPr>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20;p37">
                <a:extLst>
                  <a:ext uri="{FF2B5EF4-FFF2-40B4-BE49-F238E27FC236}">
                    <a16:creationId xmlns:a16="http://schemas.microsoft.com/office/drawing/2014/main" id="{60E2F9DC-43B7-80D9-C159-DD2B98017308}"/>
                  </a:ext>
                </a:extLst>
              </p:cNvPr>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21;p37">
                <a:extLst>
                  <a:ext uri="{FF2B5EF4-FFF2-40B4-BE49-F238E27FC236}">
                    <a16:creationId xmlns:a16="http://schemas.microsoft.com/office/drawing/2014/main" id="{6B9CDAD4-C6A1-193E-6F25-D812FC29FD38}"/>
                  </a:ext>
                </a:extLst>
              </p:cNvPr>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 name="Google Shape;622;p37">
            <a:extLst>
              <a:ext uri="{FF2B5EF4-FFF2-40B4-BE49-F238E27FC236}">
                <a16:creationId xmlns:a16="http://schemas.microsoft.com/office/drawing/2014/main" id="{4380431D-C854-C87D-31A7-5885ED765E9A}"/>
              </a:ext>
            </a:extLst>
          </p:cNvPr>
          <p:cNvGrpSpPr/>
          <p:nvPr/>
        </p:nvGrpSpPr>
        <p:grpSpPr>
          <a:xfrm>
            <a:off x="6444756" y="2896632"/>
            <a:ext cx="1533832" cy="659711"/>
            <a:chOff x="6709845" y="3859168"/>
            <a:chExt cx="1714149" cy="744321"/>
          </a:xfrm>
        </p:grpSpPr>
        <p:grpSp>
          <p:nvGrpSpPr>
            <p:cNvPr id="16" name="Google Shape;623;p37">
              <a:extLst>
                <a:ext uri="{FF2B5EF4-FFF2-40B4-BE49-F238E27FC236}">
                  <a16:creationId xmlns:a16="http://schemas.microsoft.com/office/drawing/2014/main" id="{20A90826-703D-7DB9-0101-C4A74621031B}"/>
                </a:ext>
              </a:extLst>
            </p:cNvPr>
            <p:cNvGrpSpPr/>
            <p:nvPr/>
          </p:nvGrpSpPr>
          <p:grpSpPr>
            <a:xfrm>
              <a:off x="6709845" y="3859168"/>
              <a:ext cx="1714149" cy="744321"/>
              <a:chOff x="6709845" y="3859168"/>
              <a:chExt cx="1714149" cy="744321"/>
            </a:xfrm>
          </p:grpSpPr>
          <p:sp>
            <p:nvSpPr>
              <p:cNvPr id="23" name="Google Shape;624;p37">
                <a:extLst>
                  <a:ext uri="{FF2B5EF4-FFF2-40B4-BE49-F238E27FC236}">
                    <a16:creationId xmlns:a16="http://schemas.microsoft.com/office/drawing/2014/main" id="{B0C2631D-EC94-8F8E-A812-315D836BD92C}"/>
                  </a:ext>
                </a:extLst>
              </p:cNvPr>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25;p37">
                <a:extLst>
                  <a:ext uri="{FF2B5EF4-FFF2-40B4-BE49-F238E27FC236}">
                    <a16:creationId xmlns:a16="http://schemas.microsoft.com/office/drawing/2014/main" id="{C2F0F081-9D26-F1C5-B9DD-0E3DCE8A8850}"/>
                  </a:ext>
                </a:extLst>
              </p:cNvPr>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26;p37">
                <a:extLst>
                  <a:ext uri="{FF2B5EF4-FFF2-40B4-BE49-F238E27FC236}">
                    <a16:creationId xmlns:a16="http://schemas.microsoft.com/office/drawing/2014/main" id="{33261FA9-9997-49F7-E32A-CB9D37FB3DD7}"/>
                  </a:ext>
                </a:extLst>
              </p:cNvPr>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27;p37">
                <a:extLst>
                  <a:ext uri="{FF2B5EF4-FFF2-40B4-BE49-F238E27FC236}">
                    <a16:creationId xmlns:a16="http://schemas.microsoft.com/office/drawing/2014/main" id="{A4240339-8A48-20D9-85C5-E3B26ABEF9A2}"/>
                  </a:ext>
                </a:extLst>
              </p:cNvPr>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28;p37">
                <a:extLst>
                  <a:ext uri="{FF2B5EF4-FFF2-40B4-BE49-F238E27FC236}">
                    <a16:creationId xmlns:a16="http://schemas.microsoft.com/office/drawing/2014/main" id="{BC31C82C-E861-FA44-D025-91BBA7EECCD5}"/>
                  </a:ext>
                </a:extLst>
              </p:cNvPr>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29;p37">
                <a:extLst>
                  <a:ext uri="{FF2B5EF4-FFF2-40B4-BE49-F238E27FC236}">
                    <a16:creationId xmlns:a16="http://schemas.microsoft.com/office/drawing/2014/main" id="{B81E2067-801A-ED8E-B694-B7CC906882C5}"/>
                  </a:ext>
                </a:extLst>
              </p:cNvPr>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30;p37">
                <a:extLst>
                  <a:ext uri="{FF2B5EF4-FFF2-40B4-BE49-F238E27FC236}">
                    <a16:creationId xmlns:a16="http://schemas.microsoft.com/office/drawing/2014/main" id="{51B450E5-96D1-1169-CFFD-F421B1910937}"/>
                  </a:ext>
                </a:extLst>
              </p:cNvPr>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31;p37">
                <a:extLst>
                  <a:ext uri="{FF2B5EF4-FFF2-40B4-BE49-F238E27FC236}">
                    <a16:creationId xmlns:a16="http://schemas.microsoft.com/office/drawing/2014/main" id="{064CD973-1BB6-9A26-743F-9097195998C3}"/>
                  </a:ext>
                </a:extLst>
              </p:cNvPr>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32;p37">
                <a:extLst>
                  <a:ext uri="{FF2B5EF4-FFF2-40B4-BE49-F238E27FC236}">
                    <a16:creationId xmlns:a16="http://schemas.microsoft.com/office/drawing/2014/main" id="{88E80A59-E493-1E64-7403-132193386E2D}"/>
                  </a:ext>
                </a:extLst>
              </p:cNvPr>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633;p37">
              <a:extLst>
                <a:ext uri="{FF2B5EF4-FFF2-40B4-BE49-F238E27FC236}">
                  <a16:creationId xmlns:a16="http://schemas.microsoft.com/office/drawing/2014/main" id="{BB4C07B2-8613-7118-6B45-765C9B773429}"/>
                </a:ext>
              </a:extLst>
            </p:cNvPr>
            <p:cNvGrpSpPr/>
            <p:nvPr/>
          </p:nvGrpSpPr>
          <p:grpSpPr>
            <a:xfrm>
              <a:off x="7629944" y="4025885"/>
              <a:ext cx="545407" cy="410286"/>
              <a:chOff x="7629944" y="4025885"/>
              <a:chExt cx="545407" cy="410286"/>
            </a:xfrm>
          </p:grpSpPr>
          <p:sp>
            <p:nvSpPr>
              <p:cNvPr id="19" name="Google Shape;634;p37">
                <a:extLst>
                  <a:ext uri="{FF2B5EF4-FFF2-40B4-BE49-F238E27FC236}">
                    <a16:creationId xmlns:a16="http://schemas.microsoft.com/office/drawing/2014/main" id="{41561A94-BE97-4B61-99C7-C4AF4A386236}"/>
                  </a:ext>
                </a:extLst>
              </p:cNvPr>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35;p37">
                <a:extLst>
                  <a:ext uri="{FF2B5EF4-FFF2-40B4-BE49-F238E27FC236}">
                    <a16:creationId xmlns:a16="http://schemas.microsoft.com/office/drawing/2014/main" id="{EBD24D24-AC18-8C4A-0480-0223E75E73A7}"/>
                  </a:ext>
                </a:extLst>
              </p:cNvPr>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36;p37">
                <a:extLst>
                  <a:ext uri="{FF2B5EF4-FFF2-40B4-BE49-F238E27FC236}">
                    <a16:creationId xmlns:a16="http://schemas.microsoft.com/office/drawing/2014/main" id="{DC1631FF-AFAB-437D-8B4D-0D4F86023CFE}"/>
                  </a:ext>
                </a:extLst>
              </p:cNvPr>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37;p37">
                <a:extLst>
                  <a:ext uri="{FF2B5EF4-FFF2-40B4-BE49-F238E27FC236}">
                    <a16:creationId xmlns:a16="http://schemas.microsoft.com/office/drawing/2014/main" id="{BA417D16-87B5-A045-82BD-5EE91D725D66}"/>
                  </a:ext>
                </a:extLst>
              </p:cNvPr>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2" name="Google Shape;638;p37">
            <a:extLst>
              <a:ext uri="{FF2B5EF4-FFF2-40B4-BE49-F238E27FC236}">
                <a16:creationId xmlns:a16="http://schemas.microsoft.com/office/drawing/2014/main" id="{B8627890-B890-9A91-D66F-D32D32BB7C02}"/>
              </a:ext>
            </a:extLst>
          </p:cNvPr>
          <p:cNvGrpSpPr/>
          <p:nvPr/>
        </p:nvGrpSpPr>
        <p:grpSpPr>
          <a:xfrm>
            <a:off x="5461397" y="3125794"/>
            <a:ext cx="381600" cy="356700"/>
            <a:chOff x="1062200" y="3366813"/>
            <a:chExt cx="381600" cy="356700"/>
          </a:xfrm>
        </p:grpSpPr>
        <p:sp>
          <p:nvSpPr>
            <p:cNvPr id="33" name="Google Shape;639;p37">
              <a:extLst>
                <a:ext uri="{FF2B5EF4-FFF2-40B4-BE49-F238E27FC236}">
                  <a16:creationId xmlns:a16="http://schemas.microsoft.com/office/drawing/2014/main" id="{B7292A12-9F50-F32E-6F13-4597CF287EBF}"/>
                </a:ext>
              </a:extLst>
            </p:cNvPr>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 name="Google Shape;640;p37">
              <a:extLst>
                <a:ext uri="{FF2B5EF4-FFF2-40B4-BE49-F238E27FC236}">
                  <a16:creationId xmlns:a16="http://schemas.microsoft.com/office/drawing/2014/main" id="{A7B0BE65-CB09-2D30-1C39-0FF01E623E9E}"/>
                </a:ext>
              </a:extLst>
            </p:cNvPr>
            <p:cNvGrpSpPr/>
            <p:nvPr/>
          </p:nvGrpSpPr>
          <p:grpSpPr>
            <a:xfrm>
              <a:off x="1138484" y="3433275"/>
              <a:ext cx="229200" cy="229200"/>
              <a:chOff x="955447" y="3891500"/>
              <a:chExt cx="229200" cy="229200"/>
            </a:xfrm>
          </p:grpSpPr>
          <p:sp>
            <p:nvSpPr>
              <p:cNvPr id="38" name="Google Shape;641;p37">
                <a:extLst>
                  <a:ext uri="{FF2B5EF4-FFF2-40B4-BE49-F238E27FC236}">
                    <a16:creationId xmlns:a16="http://schemas.microsoft.com/office/drawing/2014/main" id="{DEF9BBA6-5288-3820-B173-29E365F2AE67}"/>
                  </a:ext>
                </a:extLst>
              </p:cNvPr>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642;p37">
                <a:extLst>
                  <a:ext uri="{FF2B5EF4-FFF2-40B4-BE49-F238E27FC236}">
                    <a16:creationId xmlns:a16="http://schemas.microsoft.com/office/drawing/2014/main" id="{A78B217F-01F8-2424-8536-C46B612A7C29}"/>
                  </a:ext>
                </a:extLst>
              </p:cNvPr>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57671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5" name="Google Shape;565;p35">
            <a:extLst>
              <a:ext uri="{FF2B5EF4-FFF2-40B4-BE49-F238E27FC236}">
                <a16:creationId xmlns:a16="http://schemas.microsoft.com/office/drawing/2014/main" id="{3088A0E1-0CF2-359D-9D9B-7FB190150754}"/>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3" name="TextBox 2">
            <a:extLst>
              <a:ext uri="{FF2B5EF4-FFF2-40B4-BE49-F238E27FC236}">
                <a16:creationId xmlns:a16="http://schemas.microsoft.com/office/drawing/2014/main" id="{E9973D51-0E2A-460E-A126-ECC70CAD0E47}"/>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/01</a:t>
            </a:r>
          </a:p>
        </p:txBody>
      </p:sp>
      <p:sp>
        <p:nvSpPr>
          <p:cNvPr id="5" name="Google Shape;603;p37">
            <a:extLst>
              <a:ext uri="{FF2B5EF4-FFF2-40B4-BE49-F238E27FC236}">
                <a16:creationId xmlns:a16="http://schemas.microsoft.com/office/drawing/2014/main" id="{BBD0D91E-70A4-0FED-324E-C027EF732F7B}"/>
              </a:ext>
            </a:extLst>
          </p:cNvPr>
          <p:cNvSpPr txBox="1">
            <a:spLocks/>
          </p:cNvSpPr>
          <p:nvPr/>
        </p:nvSpPr>
        <p:spPr>
          <a:xfrm>
            <a:off x="2023606" y="253246"/>
            <a:ext cx="1032268"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11" name="TextBox 10">
            <a:extLst>
              <a:ext uri="{FF2B5EF4-FFF2-40B4-BE49-F238E27FC236}">
                <a16:creationId xmlns:a16="http://schemas.microsoft.com/office/drawing/2014/main" id="{10EC7641-57A1-AB46-A250-20CDBB4C8808}"/>
              </a:ext>
            </a:extLst>
          </p:cNvPr>
          <p:cNvSpPr txBox="1"/>
          <p:nvPr/>
        </p:nvSpPr>
        <p:spPr>
          <a:xfrm>
            <a:off x="1423408" y="1175826"/>
            <a:ext cx="6228342" cy="2031325"/>
          </a:xfrm>
          <a:prstGeom prst="rect">
            <a:avLst/>
          </a:prstGeom>
          <a:noFill/>
        </p:spPr>
        <p:txBody>
          <a:bodyPr wrap="square">
            <a:spAutoFit/>
          </a:bodyPr>
          <a:lstStyle/>
          <a:p>
            <a:pPr marL="115888" indent="23813"/>
            <a:r>
              <a:rPr lang="en-US" sz="1400" dirty="0">
                <a:solidFill>
                  <a:schemeClr val="bg1"/>
                </a:solidFill>
                <a:latin typeface="SVN-Calling Code" panose="020B0509020202020204" pitchFamily="49" charset="0"/>
              </a:rPr>
              <a:t>Boosting is an ensemble modeling technique that attempts to build a strong classifier from the number of weak classifiers. It is done by building a model by using weak models in series. Firstly, a model is built from the training data. Then the second model is built which tries to correct the errors present in the first model. This procedure is continued and models are added until either the complete training data set is predicted correctly or the maximum number of models are added. </a:t>
            </a:r>
          </a:p>
        </p:txBody>
      </p:sp>
    </p:spTree>
    <p:extLst>
      <p:ext uri="{BB962C8B-B14F-4D97-AF65-F5344CB8AC3E}">
        <p14:creationId xmlns:p14="http://schemas.microsoft.com/office/powerpoint/2010/main" val="75509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5"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3" name="TextBox 2">
            <a:extLst>
              <a:ext uri="{FF2B5EF4-FFF2-40B4-BE49-F238E27FC236}">
                <a16:creationId xmlns:a16="http://schemas.microsoft.com/office/drawing/2014/main" id="{E9973D51-0E2A-460E-A126-ECC70CAD0E47}"/>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/01</a:t>
            </a:r>
          </a:p>
        </p:txBody>
      </p:sp>
      <p:sp>
        <p:nvSpPr>
          <p:cNvPr id="5" name="Google Shape;603;p37">
            <a:extLst>
              <a:ext uri="{FF2B5EF4-FFF2-40B4-BE49-F238E27FC236}">
                <a16:creationId xmlns:a16="http://schemas.microsoft.com/office/drawing/2014/main" id="{BBD0D91E-70A4-0FED-324E-C027EF732F7B}"/>
              </a:ext>
            </a:extLst>
          </p:cNvPr>
          <p:cNvSpPr txBox="1">
            <a:spLocks/>
          </p:cNvSpPr>
          <p:nvPr/>
        </p:nvSpPr>
        <p:spPr>
          <a:xfrm>
            <a:off x="2023606" y="253246"/>
            <a:ext cx="1032268"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grpSp>
        <p:nvGrpSpPr>
          <p:cNvPr id="6" name="Group 5">
            <a:extLst>
              <a:ext uri="{FF2B5EF4-FFF2-40B4-BE49-F238E27FC236}">
                <a16:creationId xmlns:a16="http://schemas.microsoft.com/office/drawing/2014/main" id="{30285055-44B6-A015-FB18-4E1258384AD7}"/>
              </a:ext>
            </a:extLst>
          </p:cNvPr>
          <p:cNvGrpSpPr/>
          <p:nvPr/>
        </p:nvGrpSpPr>
        <p:grpSpPr>
          <a:xfrm>
            <a:off x="980711" y="1453286"/>
            <a:ext cx="7182577" cy="2778213"/>
            <a:chOff x="1394460" y="1085850"/>
            <a:chExt cx="6350159" cy="2971800"/>
          </a:xfrm>
        </p:grpSpPr>
        <p:pic>
          <p:nvPicPr>
            <p:cNvPr id="8" name="Picture 12">
              <a:extLst>
                <a:ext uri="{FF2B5EF4-FFF2-40B4-BE49-F238E27FC236}">
                  <a16:creationId xmlns:a16="http://schemas.microsoft.com/office/drawing/2014/main" id="{76F5DCE1-BB36-DD4B-D081-FDA263332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085850"/>
              <a:ext cx="5905500" cy="2971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798BB11-AAAC-E7A0-3CF3-FD4E8DDA1965}"/>
                </a:ext>
              </a:extLst>
            </p:cNvPr>
            <p:cNvSpPr/>
            <p:nvPr/>
          </p:nvSpPr>
          <p:spPr>
            <a:xfrm>
              <a:off x="2801144" y="1576386"/>
              <a:ext cx="2330450" cy="2363153"/>
            </a:xfrm>
            <a:prstGeom prst="rect">
              <a:avLst/>
            </a:prstGeom>
            <a:solidFill>
              <a:srgbClr val="292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52765DF4-F198-03A0-427E-831D532BDB59}"/>
                </a:ext>
              </a:extLst>
            </p:cNvPr>
            <p:cNvCxnSpPr>
              <a:cxnSpLocks/>
            </p:cNvCxnSpPr>
            <p:nvPr/>
          </p:nvCxnSpPr>
          <p:spPr>
            <a:xfrm>
              <a:off x="3612356" y="1453801"/>
              <a:ext cx="7144" cy="1117949"/>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6571E9-C8C1-B72E-3014-5CBD33E65FFE}"/>
                </a:ext>
              </a:extLst>
            </p:cNvPr>
            <p:cNvCxnSpPr/>
            <p:nvPr/>
          </p:nvCxnSpPr>
          <p:spPr>
            <a:xfrm>
              <a:off x="4008435" y="1446309"/>
              <a:ext cx="0" cy="1935194"/>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0B87E71-4804-0D62-E020-164CE50F0963}"/>
                </a:ext>
              </a:extLst>
            </p:cNvPr>
            <p:cNvSpPr/>
            <p:nvPr/>
          </p:nvSpPr>
          <p:spPr>
            <a:xfrm>
              <a:off x="1394460" y="1156843"/>
              <a:ext cx="571500" cy="278257"/>
            </a:xfrm>
            <a:prstGeom prst="rect">
              <a:avLst/>
            </a:prstGeom>
            <a:solidFill>
              <a:srgbClr val="292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2A06E03-9D23-DA19-1D88-20B8855FDC67}"/>
                </a:ext>
              </a:extLst>
            </p:cNvPr>
            <p:cNvSpPr txBox="1"/>
            <p:nvPr/>
          </p:nvSpPr>
          <p:spPr>
            <a:xfrm>
              <a:off x="2844324" y="1805305"/>
              <a:ext cx="1351756" cy="246221"/>
            </a:xfrm>
            <a:prstGeom prst="rect">
              <a:avLst/>
            </a:prstGeom>
            <a:solidFill>
              <a:srgbClr val="29283D"/>
            </a:solidFill>
            <a:ln>
              <a:solidFill>
                <a:schemeClr val="bg1"/>
              </a:solidFill>
            </a:ln>
          </p:spPr>
          <p:txBody>
            <a:bodyPr wrap="square" rtlCol="0">
              <a:spAutoFit/>
            </a:bodyPr>
            <a:lstStyle/>
            <a:p>
              <a:pPr algn="ctr"/>
              <a:r>
                <a:rPr lang="en-US" sz="1000" dirty="0">
                  <a:solidFill>
                    <a:schemeClr val="bg1"/>
                  </a:solidFill>
                  <a:latin typeface="SVN-Calling Code" panose="020B0509020202020204" pitchFamily="49" charset="0"/>
                </a:rPr>
                <a:t>weak classifier 1</a:t>
              </a:r>
            </a:p>
          </p:txBody>
        </p:sp>
        <p:sp>
          <p:nvSpPr>
            <p:cNvPr id="16" name="TextBox 15">
              <a:extLst>
                <a:ext uri="{FF2B5EF4-FFF2-40B4-BE49-F238E27FC236}">
                  <a16:creationId xmlns:a16="http://schemas.microsoft.com/office/drawing/2014/main" id="{F6C068FF-A600-4090-55EA-D4754EF99CE7}"/>
                </a:ext>
              </a:extLst>
            </p:cNvPr>
            <p:cNvSpPr txBox="1"/>
            <p:nvPr/>
          </p:nvSpPr>
          <p:spPr>
            <a:xfrm>
              <a:off x="2844324" y="2571750"/>
              <a:ext cx="1351756" cy="246221"/>
            </a:xfrm>
            <a:prstGeom prst="rect">
              <a:avLst/>
            </a:prstGeom>
            <a:solidFill>
              <a:srgbClr val="29283D"/>
            </a:solidFill>
            <a:ln>
              <a:solidFill>
                <a:schemeClr val="bg1"/>
              </a:solidFill>
            </a:ln>
          </p:spPr>
          <p:txBody>
            <a:bodyPr wrap="square" rtlCol="0">
              <a:spAutoFit/>
            </a:bodyPr>
            <a:lstStyle/>
            <a:p>
              <a:pPr algn="ctr"/>
              <a:r>
                <a:rPr lang="en-US" sz="1000" dirty="0">
                  <a:solidFill>
                    <a:schemeClr val="bg1"/>
                  </a:solidFill>
                  <a:latin typeface="SVN-Calling Code" panose="020B0509020202020204" pitchFamily="49" charset="0"/>
                </a:rPr>
                <a:t>weak classifier 2</a:t>
              </a:r>
            </a:p>
          </p:txBody>
        </p:sp>
        <p:sp>
          <p:nvSpPr>
            <p:cNvPr id="17" name="TextBox 16">
              <a:extLst>
                <a:ext uri="{FF2B5EF4-FFF2-40B4-BE49-F238E27FC236}">
                  <a16:creationId xmlns:a16="http://schemas.microsoft.com/office/drawing/2014/main" id="{116C64AD-A24B-F402-FF96-80B3293C86AB}"/>
                </a:ext>
              </a:extLst>
            </p:cNvPr>
            <p:cNvSpPr txBox="1"/>
            <p:nvPr/>
          </p:nvSpPr>
          <p:spPr>
            <a:xfrm>
              <a:off x="2844324" y="3388995"/>
              <a:ext cx="1351756" cy="246221"/>
            </a:xfrm>
            <a:prstGeom prst="rect">
              <a:avLst/>
            </a:prstGeom>
            <a:solidFill>
              <a:srgbClr val="29283D"/>
            </a:solidFill>
            <a:ln>
              <a:solidFill>
                <a:schemeClr val="bg1"/>
              </a:solidFill>
            </a:ln>
          </p:spPr>
          <p:txBody>
            <a:bodyPr wrap="square" rtlCol="0">
              <a:spAutoFit/>
            </a:bodyPr>
            <a:lstStyle/>
            <a:p>
              <a:pPr algn="ctr"/>
              <a:r>
                <a:rPr lang="en-US" sz="1000" dirty="0">
                  <a:solidFill>
                    <a:schemeClr val="bg1"/>
                  </a:solidFill>
                  <a:latin typeface="SVN-Calling Code" panose="020B0509020202020204" pitchFamily="49" charset="0"/>
                </a:rPr>
                <a:t>weak classifier 3</a:t>
              </a:r>
            </a:p>
          </p:txBody>
        </p:sp>
        <p:sp>
          <p:nvSpPr>
            <p:cNvPr id="19" name="TextBox 18">
              <a:extLst>
                <a:ext uri="{FF2B5EF4-FFF2-40B4-BE49-F238E27FC236}">
                  <a16:creationId xmlns:a16="http://schemas.microsoft.com/office/drawing/2014/main" id="{297BBBBE-AE8A-67A0-621B-09F205696DDD}"/>
                </a:ext>
              </a:extLst>
            </p:cNvPr>
            <p:cNvSpPr txBox="1"/>
            <p:nvPr/>
          </p:nvSpPr>
          <p:spPr>
            <a:xfrm>
              <a:off x="4259580" y="2890967"/>
              <a:ext cx="792158" cy="400110"/>
            </a:xfrm>
            <a:prstGeom prst="rect">
              <a:avLst/>
            </a:prstGeom>
            <a:solidFill>
              <a:srgbClr val="29283D"/>
            </a:solidFill>
            <a:ln>
              <a:solidFill>
                <a:schemeClr val="bg1"/>
              </a:solidFill>
            </a:ln>
          </p:spPr>
          <p:txBody>
            <a:bodyPr wrap="square" rtlCol="0">
              <a:spAutoFit/>
            </a:bodyPr>
            <a:lstStyle/>
            <a:p>
              <a:pPr algn="ctr"/>
              <a:r>
                <a:rPr lang="en-US" sz="1000" dirty="0">
                  <a:solidFill>
                    <a:schemeClr val="bg1"/>
                  </a:solidFill>
                  <a:latin typeface="SVN-Calling Code" panose="020B0509020202020204" pitchFamily="49" charset="0"/>
                </a:rPr>
                <a:t>Weighted voted</a:t>
              </a:r>
            </a:p>
          </p:txBody>
        </p:sp>
        <p:cxnSp>
          <p:nvCxnSpPr>
            <p:cNvPr id="20" name="Straight Arrow Connector 19">
              <a:extLst>
                <a:ext uri="{FF2B5EF4-FFF2-40B4-BE49-F238E27FC236}">
                  <a16:creationId xmlns:a16="http://schemas.microsoft.com/office/drawing/2014/main" id="{E0944B00-70E8-8EB2-80B9-E6F2EF1F91E3}"/>
                </a:ext>
              </a:extLst>
            </p:cNvPr>
            <p:cNvCxnSpPr/>
            <p:nvPr/>
          </p:nvCxnSpPr>
          <p:spPr>
            <a:xfrm>
              <a:off x="3892550" y="2051526"/>
              <a:ext cx="638175" cy="83944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A30AC5-BDB8-6568-7D66-0DE30E09A6A6}"/>
                </a:ext>
              </a:extLst>
            </p:cNvPr>
            <p:cNvCxnSpPr>
              <a:cxnSpLocks/>
              <a:endCxn id="19" idx="1"/>
            </p:cNvCxnSpPr>
            <p:nvPr/>
          </p:nvCxnSpPr>
          <p:spPr>
            <a:xfrm>
              <a:off x="3679825" y="2817971"/>
              <a:ext cx="579755" cy="2730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AF6C1B-1E3E-E1FC-3C9C-3B4DD0C905E7}"/>
                </a:ext>
              </a:extLst>
            </p:cNvPr>
            <p:cNvCxnSpPr/>
            <p:nvPr/>
          </p:nvCxnSpPr>
          <p:spPr>
            <a:xfrm flipV="1">
              <a:off x="3619500" y="3213607"/>
              <a:ext cx="640080" cy="1678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CFF5F93-36F6-28C0-A704-D878D9D07698}"/>
                </a:ext>
              </a:extLst>
            </p:cNvPr>
            <p:cNvSpPr/>
            <p:nvPr/>
          </p:nvSpPr>
          <p:spPr>
            <a:xfrm>
              <a:off x="2844324" y="1156843"/>
              <a:ext cx="1257776" cy="278257"/>
            </a:xfrm>
            <a:prstGeom prst="rect">
              <a:avLst/>
            </a:prstGeom>
            <a:solidFill>
              <a:srgbClr val="29283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SVN-Calling Code" panose="020B0509020202020204" pitchFamily="49" charset="0"/>
                </a:rPr>
                <a:t>Trainer</a:t>
              </a:r>
            </a:p>
          </p:txBody>
        </p:sp>
        <p:cxnSp>
          <p:nvCxnSpPr>
            <p:cNvPr id="24" name="Straight Arrow Connector 23">
              <a:extLst>
                <a:ext uri="{FF2B5EF4-FFF2-40B4-BE49-F238E27FC236}">
                  <a16:creationId xmlns:a16="http://schemas.microsoft.com/office/drawing/2014/main" id="{06BFCCF5-73CD-ECA2-A5E1-B5A3981F65FB}"/>
                </a:ext>
              </a:extLst>
            </p:cNvPr>
            <p:cNvCxnSpPr>
              <a:cxnSpLocks/>
            </p:cNvCxnSpPr>
            <p:nvPr/>
          </p:nvCxnSpPr>
          <p:spPr>
            <a:xfrm>
              <a:off x="3216275" y="1453801"/>
              <a:ext cx="0" cy="351504"/>
            </a:xfrm>
            <a:prstGeom prst="straightConnector1">
              <a:avLst/>
            </a:prstGeom>
            <a:ln w="2857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7B3115C-7855-18B5-1A1C-756E868BA90D}"/>
                </a:ext>
              </a:extLst>
            </p:cNvPr>
            <p:cNvSpPr/>
            <p:nvPr/>
          </p:nvSpPr>
          <p:spPr>
            <a:xfrm>
              <a:off x="5344319" y="1946751"/>
              <a:ext cx="2400300" cy="209550"/>
            </a:xfrm>
            <a:prstGeom prst="rect">
              <a:avLst/>
            </a:prstGeom>
            <a:solidFill>
              <a:srgbClr val="292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VN-Calling Code" panose="020B0509020202020204" pitchFamily="49" charset="0"/>
                </a:rPr>
                <a:t>Non-linear classifier</a:t>
              </a:r>
            </a:p>
          </p:txBody>
        </p:sp>
        <p:sp>
          <p:nvSpPr>
            <p:cNvPr id="26" name="Rectangle 25">
              <a:extLst>
                <a:ext uri="{FF2B5EF4-FFF2-40B4-BE49-F238E27FC236}">
                  <a16:creationId xmlns:a16="http://schemas.microsoft.com/office/drawing/2014/main" id="{1BE04455-BED1-C681-8361-23B1D13F1739}"/>
                </a:ext>
              </a:extLst>
            </p:cNvPr>
            <p:cNvSpPr/>
            <p:nvPr/>
          </p:nvSpPr>
          <p:spPr>
            <a:xfrm rot="16200000">
              <a:off x="5047694" y="2698940"/>
              <a:ext cx="1039495" cy="144779"/>
            </a:xfrm>
            <a:prstGeom prst="rect">
              <a:avLst/>
            </a:prstGeom>
            <a:solidFill>
              <a:srgbClr val="292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VN-Calling Code" panose="020B0509020202020204" pitchFamily="49" charset="0"/>
                </a:rPr>
                <a:t>Feature 2</a:t>
              </a:r>
            </a:p>
          </p:txBody>
        </p:sp>
        <p:sp>
          <p:nvSpPr>
            <p:cNvPr id="27" name="Rectangle 26">
              <a:extLst>
                <a:ext uri="{FF2B5EF4-FFF2-40B4-BE49-F238E27FC236}">
                  <a16:creationId xmlns:a16="http://schemas.microsoft.com/office/drawing/2014/main" id="{C80167E5-A711-3136-27EC-2712EAF4A6CA}"/>
                </a:ext>
              </a:extLst>
            </p:cNvPr>
            <p:cNvSpPr/>
            <p:nvPr/>
          </p:nvSpPr>
          <p:spPr>
            <a:xfrm>
              <a:off x="5808424" y="3414842"/>
              <a:ext cx="1039495" cy="144779"/>
            </a:xfrm>
            <a:prstGeom prst="rect">
              <a:avLst/>
            </a:prstGeom>
            <a:solidFill>
              <a:srgbClr val="292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VN-Calling Code" panose="020B0509020202020204" pitchFamily="49" charset="0"/>
                </a:rPr>
                <a:t>Feature 1</a:t>
              </a:r>
            </a:p>
          </p:txBody>
        </p:sp>
        <p:sp>
          <p:nvSpPr>
            <p:cNvPr id="28" name="Rectangle 27">
              <a:extLst>
                <a:ext uri="{FF2B5EF4-FFF2-40B4-BE49-F238E27FC236}">
                  <a16:creationId xmlns:a16="http://schemas.microsoft.com/office/drawing/2014/main" id="{4BA1119C-AB42-43F1-7976-49F3829420F8}"/>
                </a:ext>
              </a:extLst>
            </p:cNvPr>
            <p:cNvSpPr/>
            <p:nvPr/>
          </p:nvSpPr>
          <p:spPr>
            <a:xfrm>
              <a:off x="4091781" y="3776502"/>
              <a:ext cx="1039495" cy="144779"/>
            </a:xfrm>
            <a:prstGeom prst="rect">
              <a:avLst/>
            </a:prstGeom>
            <a:solidFill>
              <a:srgbClr val="292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VN-Calling Code" panose="020B0509020202020204" pitchFamily="49" charset="0"/>
                </a:rPr>
                <a:t>Classifier</a:t>
              </a:r>
            </a:p>
          </p:txBody>
        </p:sp>
      </p:grpSp>
      <p:sp>
        <p:nvSpPr>
          <p:cNvPr id="29" name="Subtitle 2">
            <a:extLst>
              <a:ext uri="{FF2B5EF4-FFF2-40B4-BE49-F238E27FC236}">
                <a16:creationId xmlns:a16="http://schemas.microsoft.com/office/drawing/2014/main" id="{9FE72F37-F3F0-0A68-F2BE-73908EEB79D3}"/>
              </a:ext>
            </a:extLst>
          </p:cNvPr>
          <p:cNvSpPr txBox="1">
            <a:spLocks/>
          </p:cNvSpPr>
          <p:nvPr/>
        </p:nvSpPr>
        <p:spPr>
          <a:xfrm>
            <a:off x="1343186" y="1096057"/>
            <a:ext cx="1050520" cy="4033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Boosting</a:t>
            </a:r>
          </a:p>
        </p:txBody>
      </p:sp>
      <p:sp>
        <p:nvSpPr>
          <p:cNvPr id="30" name="Google Shape;565;p35">
            <a:extLst>
              <a:ext uri="{FF2B5EF4-FFF2-40B4-BE49-F238E27FC236}">
                <a16:creationId xmlns:a16="http://schemas.microsoft.com/office/drawing/2014/main" id="{D59B18CA-2AFB-56A5-6243-7128EE12E29B}"/>
              </a:ext>
            </a:extLst>
          </p:cNvPr>
          <p:cNvSpPr/>
          <p:nvPr/>
        </p:nvSpPr>
        <p:spPr>
          <a:xfrm>
            <a:off x="1410708" y="116791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Tree>
    <p:extLst>
      <p:ext uri="{BB962C8B-B14F-4D97-AF65-F5344CB8AC3E}">
        <p14:creationId xmlns:p14="http://schemas.microsoft.com/office/powerpoint/2010/main" val="2750737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3" name="TextBox 2">
            <a:extLst>
              <a:ext uri="{FF2B5EF4-FFF2-40B4-BE49-F238E27FC236}">
                <a16:creationId xmlns:a16="http://schemas.microsoft.com/office/drawing/2014/main" id="{E9973D51-0E2A-460E-A126-ECC70CAD0E47}"/>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5" name="Google Shape;603;p37">
            <a:extLst>
              <a:ext uri="{FF2B5EF4-FFF2-40B4-BE49-F238E27FC236}">
                <a16:creationId xmlns:a16="http://schemas.microsoft.com/office/drawing/2014/main" id="{BBD0D91E-70A4-0FED-324E-C027EF732F7B}"/>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29" name="Subtitle 2">
            <a:extLst>
              <a:ext uri="{FF2B5EF4-FFF2-40B4-BE49-F238E27FC236}">
                <a16:creationId xmlns:a16="http://schemas.microsoft.com/office/drawing/2014/main" id="{9FE72F37-F3F0-0A68-F2BE-73908EEB79D3}"/>
              </a:ext>
            </a:extLst>
          </p:cNvPr>
          <p:cNvSpPr txBox="1">
            <a:spLocks/>
          </p:cNvSpPr>
          <p:nvPr/>
        </p:nvSpPr>
        <p:spPr>
          <a:xfrm>
            <a:off x="1343185" y="1096057"/>
            <a:ext cx="2806399" cy="4033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Additive Boosting (ℱ, 𝒟, ℓ)</a:t>
            </a:r>
          </a:p>
        </p:txBody>
      </p:sp>
      <p:sp>
        <p:nvSpPr>
          <p:cNvPr id="30" name="Google Shape;565;p35">
            <a:extLst>
              <a:ext uri="{FF2B5EF4-FFF2-40B4-BE49-F238E27FC236}">
                <a16:creationId xmlns:a16="http://schemas.microsoft.com/office/drawing/2014/main" id="{D59B18CA-2AFB-56A5-6243-7128EE12E29B}"/>
              </a:ext>
            </a:extLst>
          </p:cNvPr>
          <p:cNvSpPr/>
          <p:nvPr/>
        </p:nvSpPr>
        <p:spPr>
          <a:xfrm>
            <a:off x="1410708" y="116791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Tree>
    <p:extLst>
      <p:ext uri="{BB962C8B-B14F-4D97-AF65-F5344CB8AC3E}">
        <p14:creationId xmlns:p14="http://schemas.microsoft.com/office/powerpoint/2010/main" val="3827278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9" grpId="0"/>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29" name="Subtitle 2">
            <a:extLst>
              <a:ext uri="{FF2B5EF4-FFF2-40B4-BE49-F238E27FC236}">
                <a16:creationId xmlns:a16="http://schemas.microsoft.com/office/drawing/2014/main" id="{9FE72F37-F3F0-0A68-F2BE-73908EEB79D3}"/>
              </a:ext>
            </a:extLst>
          </p:cNvPr>
          <p:cNvSpPr txBox="1">
            <a:spLocks/>
          </p:cNvSpPr>
          <p:nvPr/>
        </p:nvSpPr>
        <p:spPr>
          <a:xfrm>
            <a:off x="1343185" y="1096057"/>
            <a:ext cx="2806399" cy="4033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Additive Boosting (ℱ, 𝒟, ℓ)</a:t>
            </a:r>
          </a:p>
        </p:txBody>
      </p:sp>
      <p:sp>
        <p:nvSpPr>
          <p:cNvPr id="30" name="Google Shape;565;p35">
            <a:extLst>
              <a:ext uri="{FF2B5EF4-FFF2-40B4-BE49-F238E27FC236}">
                <a16:creationId xmlns:a16="http://schemas.microsoft.com/office/drawing/2014/main" id="{D59B18CA-2AFB-56A5-6243-7128EE12E29B}"/>
              </a:ext>
            </a:extLst>
          </p:cNvPr>
          <p:cNvSpPr/>
          <p:nvPr/>
        </p:nvSpPr>
        <p:spPr>
          <a:xfrm rot="5400000">
            <a:off x="1410708" y="116791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C2B6C2-697E-5F31-0F1C-830CD51730A7}"/>
                  </a:ext>
                </a:extLst>
              </p:cNvPr>
              <p:cNvSpPr txBox="1"/>
              <p:nvPr/>
            </p:nvSpPr>
            <p:spPr>
              <a:xfrm>
                <a:off x="1682217" y="1563148"/>
                <a:ext cx="6104142" cy="2099164"/>
              </a:xfrm>
              <a:prstGeom prst="rect">
                <a:avLst/>
              </a:prstGeom>
              <a:noFill/>
            </p:spPr>
            <p:txBody>
              <a:bodyPr wrap="square">
                <a:spAutoFit/>
              </a:bodyPr>
              <a:lstStyle/>
              <a:p>
                <a:pPr marL="285750" marR="0" lvl="0" indent="-285750" algn="l" defTabSz="914400" rtl="0" eaLnBrk="0" fontAlgn="base" latinLnBrk="0" hangingPunct="0">
                  <a:lnSpc>
                    <a:spcPct val="100000"/>
                  </a:lnSpc>
                  <a:spcBef>
                    <a:spcPts val="600"/>
                  </a:spcBef>
                  <a:spcAft>
                    <a:spcPct val="0"/>
                  </a:spcAft>
                  <a:buClr>
                    <a:srgbClr val="FF6600"/>
                  </a:buClr>
                  <a:buSzTx/>
                  <a:buFont typeface="Arial" panose="020B0604020202020204" pitchFamily="34" charset="0"/>
                  <a:buChar char="•"/>
                  <a:tabLst/>
                </a:pPr>
                <a:r>
                  <a:rPr lang="en-US" altLang="en-US" sz="1300" dirty="0">
                    <a:solidFill>
                      <a:schemeClr val="bg1"/>
                    </a:solidFill>
                    <a:latin typeface="SVN-Calling Code" panose="020B0509020202020204" pitchFamily="49" charset="0"/>
                    <a:ea typeface="Fira Code"/>
                    <a:cs typeface="Fira Code"/>
                    <a:sym typeface="Fira Code"/>
                  </a:rPr>
                  <a:t>Choose </a:t>
                </a:r>
                <a14:m>
                  <m:oMath xmlns:m="http://schemas.openxmlformats.org/officeDocument/2006/math">
                    <m:sSub>
                      <m:sSubPr>
                        <m:ctrlPr>
                          <a:rPr lang="en-US" altLang="en-US" sz="1300" i="1" smtClean="0">
                            <a:solidFill>
                              <a:schemeClr val="bg1"/>
                            </a:solidFill>
                            <a:latin typeface="Cambria Math" panose="02040503050406030204" pitchFamily="18" charset="0"/>
                            <a:ea typeface="Fira Code"/>
                            <a:cs typeface="Fira Code"/>
                            <a:sym typeface="Fira Code"/>
                          </a:rPr>
                        </m:ctrlPr>
                      </m:sSubPr>
                      <m:e>
                        <m:r>
                          <a:rPr lang="en-US" altLang="en-US" sz="1300" b="0" i="1" smtClean="0">
                            <a:solidFill>
                              <a:schemeClr val="bg1"/>
                            </a:solidFill>
                            <a:latin typeface="Cambria Math" panose="02040503050406030204" pitchFamily="18" charset="0"/>
                            <a:ea typeface="Fira Code"/>
                            <a:cs typeface="Fira Code"/>
                            <a:sym typeface="Fira Code"/>
                          </a:rPr>
                          <m:t>𝑓</m:t>
                        </m:r>
                      </m:e>
                      <m:sub>
                        <m:r>
                          <a:rPr lang="en-US" altLang="en-US" sz="1300" b="0" i="1" smtClean="0">
                            <a:solidFill>
                              <a:schemeClr val="bg1"/>
                            </a:solidFill>
                            <a:latin typeface="Cambria Math" panose="02040503050406030204" pitchFamily="18" charset="0"/>
                            <a:ea typeface="Fira Code"/>
                            <a:cs typeface="Fira Code"/>
                            <a:sym typeface="Fira Code"/>
                          </a:rPr>
                          <m:t>0</m:t>
                        </m:r>
                      </m:sub>
                    </m:sSub>
                    <m:d>
                      <m:dPr>
                        <m:ctrlPr>
                          <a:rPr lang="en-US" altLang="en-US" sz="1300" b="0" i="1" smtClean="0">
                            <a:solidFill>
                              <a:schemeClr val="bg1"/>
                            </a:solidFill>
                            <a:latin typeface="Cambria Math" panose="02040503050406030204" pitchFamily="18" charset="0"/>
                            <a:ea typeface="Fira Code"/>
                            <a:cs typeface="Fira Code"/>
                            <a:sym typeface="Fira Code"/>
                          </a:rPr>
                        </m:ctrlPr>
                      </m:dPr>
                      <m:e>
                        <m:r>
                          <a:rPr lang="en-US" altLang="en-US" sz="1300" b="0" i="1" smtClean="0">
                            <a:solidFill>
                              <a:schemeClr val="bg1"/>
                            </a:solidFill>
                            <a:latin typeface="Cambria Math" panose="02040503050406030204" pitchFamily="18" charset="0"/>
                            <a:ea typeface="Fira Code"/>
                            <a:cs typeface="Fira Code"/>
                            <a:sym typeface="Fira Code"/>
                          </a:rPr>
                          <m:t>𝑥</m:t>
                        </m:r>
                      </m:e>
                    </m:d>
                    <m:r>
                      <a:rPr lang="en-US" altLang="en-US" sz="1300" b="0" i="1" smtClean="0">
                        <a:solidFill>
                          <a:schemeClr val="bg1"/>
                        </a:solidFill>
                        <a:latin typeface="Cambria Math" panose="02040503050406030204" pitchFamily="18" charset="0"/>
                        <a:ea typeface="Fira Code"/>
                        <a:cs typeface="Fira Code"/>
                        <a:sym typeface="Fira Code"/>
                      </a:rPr>
                      <m:t>=0</m:t>
                    </m:r>
                  </m:oMath>
                </a14:m>
                <a:endParaRPr lang="en-US" altLang="en-US" sz="1300" dirty="0">
                  <a:solidFill>
                    <a:schemeClr val="bg1"/>
                  </a:solidFill>
                  <a:latin typeface="SVN-Calling Code" panose="020B0509020202020204" pitchFamily="49" charset="0"/>
                  <a:ea typeface="Fira Code"/>
                  <a:cs typeface="Fira Code"/>
                  <a:sym typeface="Fira Code"/>
                </a:endParaRPr>
              </a:p>
              <a:p>
                <a:pPr marL="285750" marR="0" lvl="0" indent="-285750" algn="l" defTabSz="914400" rtl="0" eaLnBrk="0" fontAlgn="base" latinLnBrk="0" hangingPunct="0">
                  <a:lnSpc>
                    <a:spcPct val="100000"/>
                  </a:lnSpc>
                  <a:spcBef>
                    <a:spcPts val="600"/>
                  </a:spcBef>
                  <a:spcAft>
                    <a:spcPct val="0"/>
                  </a:spcAft>
                  <a:buClr>
                    <a:srgbClr val="FF6600"/>
                  </a:buClr>
                  <a:buSzTx/>
                  <a:buFont typeface="Arial" panose="020B0604020202020204" pitchFamily="34" charset="0"/>
                  <a:buChar char="•"/>
                  <a:tabLst/>
                </a:pPr>
                <a:r>
                  <a:rPr lang="en-US" altLang="en-US" sz="1300" dirty="0">
                    <a:solidFill>
                      <a:schemeClr val="bg1"/>
                    </a:solidFill>
                    <a:latin typeface="SVN-Calling Code" panose="020B0509020202020204" pitchFamily="49" charset="0"/>
                    <a:ea typeface="Fira Code"/>
                    <a:cs typeface="Fira Code"/>
                    <a:sym typeface="Fira Code"/>
                  </a:rPr>
                  <a:t>For</a:t>
                </a:r>
                <a14:m>
                  <m:oMath xmlns:m="http://schemas.openxmlformats.org/officeDocument/2006/math">
                    <m:r>
                      <a:rPr lang="en-US" altLang="en-US" sz="1300" b="0" i="0" smtClean="0">
                        <a:solidFill>
                          <a:schemeClr val="bg1"/>
                        </a:solidFill>
                        <a:latin typeface="Cambria Math" panose="02040503050406030204" pitchFamily="18" charset="0"/>
                        <a:ea typeface="Fira Code"/>
                        <a:cs typeface="Fira Code"/>
                        <a:sym typeface="Fira Code"/>
                      </a:rPr>
                      <m:t> </m:t>
                    </m:r>
                    <m:r>
                      <a:rPr lang="en-US" altLang="en-US" sz="1300" b="0" i="1" smtClean="0">
                        <a:solidFill>
                          <a:schemeClr val="bg1"/>
                        </a:solidFill>
                        <a:latin typeface="Cambria Math" panose="02040503050406030204" pitchFamily="18" charset="0"/>
                        <a:ea typeface="Fira Code"/>
                        <a:cs typeface="Fira Code"/>
                        <a:sym typeface="Fira Code"/>
                      </a:rPr>
                      <m:t>𝑚</m:t>
                    </m:r>
                    <m:r>
                      <a:rPr lang="en-US" altLang="en-US" sz="1300" b="0" i="1" smtClean="0">
                        <a:solidFill>
                          <a:schemeClr val="bg1"/>
                        </a:solidFill>
                        <a:latin typeface="Cambria Math" panose="02040503050406030204" pitchFamily="18" charset="0"/>
                        <a:ea typeface="Fira Code"/>
                        <a:cs typeface="Fira Code"/>
                        <a:sym typeface="Fira Code"/>
                      </a:rPr>
                      <m:t>=1, 2,…, </m:t>
                    </m:r>
                    <m:r>
                      <a:rPr lang="en-US" altLang="en-US" sz="1300" b="0" i="1" smtClean="0">
                        <a:solidFill>
                          <a:schemeClr val="bg1"/>
                        </a:solidFill>
                        <a:latin typeface="Cambria Math" panose="02040503050406030204" pitchFamily="18" charset="0"/>
                        <a:ea typeface="Fira Code"/>
                        <a:cs typeface="Fira Code"/>
                        <a:sym typeface="Fira Code"/>
                      </a:rPr>
                      <m:t>𝑀</m:t>
                    </m:r>
                  </m:oMath>
                </a14:m>
                <a:r>
                  <a:rPr lang="en-US" altLang="en-US" sz="1300" dirty="0">
                    <a:solidFill>
                      <a:schemeClr val="bg1"/>
                    </a:solidFill>
                    <a:latin typeface="SVN-Calling Code" panose="020B0509020202020204" pitchFamily="49" charset="0"/>
                    <a:ea typeface="Fira Code"/>
                    <a:cs typeface="Fira Code"/>
                    <a:sym typeface="Fira Code"/>
                  </a:rPr>
                  <a:t> </a:t>
                </a:r>
              </a:p>
              <a:p>
                <a:pPr lvl="1" eaLnBrk="0" fontAlgn="base" hangingPunct="0">
                  <a:spcBef>
                    <a:spcPts val="600"/>
                  </a:spcBef>
                  <a:spcAft>
                    <a:spcPct val="0"/>
                  </a:spcAft>
                  <a:buClr>
                    <a:srgbClr val="FF6600"/>
                  </a:buClr>
                </a:pPr>
                <a:r>
                  <a:rPr lang="en-US" altLang="en-US" sz="1300" dirty="0">
                    <a:solidFill>
                      <a:schemeClr val="bg1"/>
                    </a:solidFill>
                    <a:latin typeface="SVN-Calling Code" panose="020B0509020202020204" pitchFamily="49" charset="0"/>
                    <a:ea typeface="Fira Code"/>
                    <a:cs typeface="Fira Code"/>
                    <a:sym typeface="Fira Code"/>
                  </a:rPr>
                  <a:t>	- Find </a:t>
                </a:r>
                <a14:m>
                  <m:oMath xmlns:m="http://schemas.openxmlformats.org/officeDocument/2006/math">
                    <m:sSub>
                      <m:sSubPr>
                        <m:ctrlPr>
                          <a:rPr lang="en-US" altLang="en-US" sz="1300" i="1" smtClean="0">
                            <a:solidFill>
                              <a:schemeClr val="bg1"/>
                            </a:solidFill>
                            <a:latin typeface="Cambria Math" panose="02040503050406030204" pitchFamily="18" charset="0"/>
                            <a:ea typeface="Fira Code"/>
                            <a:cs typeface="Fira Code"/>
                            <a:sym typeface="Fira Code"/>
                          </a:rPr>
                        </m:ctrlPr>
                      </m:sSubPr>
                      <m:e>
                        <m:r>
                          <a:rPr lang="en-US" altLang="en-US" sz="1300" b="0" i="1" smtClean="0">
                            <a:solidFill>
                              <a:schemeClr val="bg1"/>
                            </a:solidFill>
                            <a:latin typeface="Cambria Math" panose="02040503050406030204" pitchFamily="18" charset="0"/>
                            <a:ea typeface="Fira Code"/>
                            <a:cs typeface="Fira Code"/>
                            <a:sym typeface="Fira Code"/>
                          </a:rPr>
                          <m:t>h</m:t>
                        </m:r>
                      </m:e>
                      <m:sub>
                        <m:r>
                          <a:rPr lang="en-US" altLang="en-US" sz="1300" b="0" i="1" smtClean="0">
                            <a:solidFill>
                              <a:schemeClr val="bg1"/>
                            </a:solidFill>
                            <a:latin typeface="Cambria Math" panose="02040503050406030204" pitchFamily="18" charset="0"/>
                            <a:ea typeface="Fira Code"/>
                            <a:cs typeface="Fira Code"/>
                            <a:sym typeface="Fira Code"/>
                          </a:rPr>
                          <m:t>𝑚</m:t>
                        </m:r>
                      </m:sub>
                    </m:sSub>
                    <m:r>
                      <a:rPr lang="en-US" altLang="en-US" sz="1300" b="0" i="1" smtClean="0">
                        <a:solidFill>
                          <a:schemeClr val="bg1"/>
                        </a:solidFill>
                        <a:latin typeface="Cambria Math" panose="02040503050406030204" pitchFamily="18" charset="0"/>
                        <a:ea typeface="Fira Code"/>
                        <a:cs typeface="Fira Code"/>
                        <a:sym typeface="Fira Code"/>
                      </a:rPr>
                      <m:t> </m:t>
                    </m:r>
                    <m:r>
                      <a:rPr lang="en-US" altLang="en-US" sz="1300" b="0" i="1" smtClean="0">
                        <a:solidFill>
                          <a:schemeClr val="bg1"/>
                        </a:solidFill>
                        <a:latin typeface="Cambria Math" panose="02040503050406030204" pitchFamily="18" charset="0"/>
                        <a:ea typeface="Cambria Math" panose="02040503050406030204" pitchFamily="18" charset="0"/>
                        <a:cs typeface="Fira Code"/>
                        <a:sym typeface="Fira Code"/>
                      </a:rPr>
                      <m:t>𝜖</m:t>
                    </m:r>
                    <m:r>
                      <a:rPr lang="en-US" altLang="en-US" sz="1300" b="0" i="1" smtClean="0">
                        <a:solidFill>
                          <a:schemeClr val="bg1"/>
                        </a:solidFill>
                        <a:latin typeface="Cambria Math" panose="02040503050406030204" pitchFamily="18" charset="0"/>
                        <a:ea typeface="Cambria Math" panose="02040503050406030204" pitchFamily="18" charset="0"/>
                        <a:cs typeface="Fira Code"/>
                        <a:sym typeface="Fira Code"/>
                      </a:rPr>
                      <m:t> </m:t>
                    </m:r>
                    <m:r>
                      <a:rPr lang="en-US" altLang="en-US" sz="1300" b="0" i="1" smtClean="0">
                        <a:solidFill>
                          <a:schemeClr val="bg1"/>
                        </a:solidFill>
                        <a:latin typeface="Cambria Math" panose="02040503050406030204" pitchFamily="18" charset="0"/>
                        <a:ea typeface="Cambria Math" panose="02040503050406030204" pitchFamily="18" charset="0"/>
                        <a:cs typeface="Fira Code"/>
                        <a:sym typeface="Fira Code"/>
                      </a:rPr>
                      <m:t>ℱ</m:t>
                    </m:r>
                  </m:oMath>
                </a14:m>
                <a:r>
                  <a:rPr lang="en-US" altLang="en-US" sz="1300" dirty="0">
                    <a:solidFill>
                      <a:schemeClr val="bg1"/>
                    </a:solidFill>
                    <a:latin typeface="SVN-Calling Code" panose="020B0509020202020204" pitchFamily="49" charset="0"/>
                    <a:ea typeface="Fira Code"/>
                    <a:cs typeface="Fira Code"/>
                    <a:sym typeface="Fira Code"/>
                  </a:rPr>
                  <a:t> and </a:t>
                </a:r>
                <a14:m>
                  <m:oMath xmlns:m="http://schemas.openxmlformats.org/officeDocument/2006/math">
                    <m:sSub>
                      <m:sSubPr>
                        <m:ctrlPr>
                          <a:rPr lang="en-US" altLang="en-US" sz="1300" i="1" smtClean="0">
                            <a:solidFill>
                              <a:schemeClr val="bg1"/>
                            </a:solidFill>
                            <a:latin typeface="Cambria Math" panose="02040503050406030204" pitchFamily="18" charset="0"/>
                            <a:ea typeface="Fira Code"/>
                            <a:cs typeface="Fira Code"/>
                            <a:sym typeface="Fira Code"/>
                          </a:rPr>
                        </m:ctrlPr>
                      </m:sSubPr>
                      <m:e>
                        <m:r>
                          <a:rPr lang="en-US" altLang="en-US" sz="1300" i="1" smtClean="0">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b="0" i="1" smtClean="0">
                            <a:solidFill>
                              <a:schemeClr val="bg1"/>
                            </a:solidFill>
                            <a:latin typeface="Cambria Math" panose="02040503050406030204" pitchFamily="18" charset="0"/>
                            <a:ea typeface="Fira Code"/>
                            <a:cs typeface="Fira Code"/>
                            <a:sym typeface="Fira Code"/>
                          </a:rPr>
                          <m:t>𝑚</m:t>
                        </m:r>
                      </m:sub>
                    </m:sSub>
                  </m:oMath>
                </a14:m>
                <a:r>
                  <a:rPr lang="en-US" altLang="en-US" sz="1300" dirty="0">
                    <a:solidFill>
                      <a:schemeClr val="bg1"/>
                    </a:solidFill>
                    <a:latin typeface="SVN-Calling Code" panose="020B0509020202020204" pitchFamily="49" charset="0"/>
                    <a:ea typeface="Fira Code"/>
                    <a:cs typeface="Fira Code"/>
                    <a:sym typeface="Fira Code"/>
                  </a:rPr>
                  <a:t> where the loss of present model on dataset D 	  	  is min </a:t>
                </a:r>
              </a:p>
              <a:p>
                <a:pPr lvl="1" eaLnBrk="0" fontAlgn="base" hangingPunct="0">
                  <a:spcBef>
                    <a:spcPts val="600"/>
                  </a:spcBef>
                  <a:spcAft>
                    <a:spcPct val="0"/>
                  </a:spcAft>
                  <a:buClr>
                    <a:srgbClr val="FF6600"/>
                  </a:buClr>
                </a:pPr>
                <a:r>
                  <a:rPr lang="en-US" altLang="en-US" sz="1300" dirty="0">
                    <a:solidFill>
                      <a:schemeClr val="bg1"/>
                    </a:solidFill>
                    <a:latin typeface="SVN-Calling Code" panose="020B0509020202020204" pitchFamily="49" charset="0"/>
                    <a:ea typeface="Fira Code"/>
                    <a:cs typeface="Fira Code"/>
                    <a:sym typeface="Fira Code"/>
                  </a:rPr>
                  <a:t>		</a:t>
                </a:r>
                <a14:m>
                  <m:oMath xmlns:m="http://schemas.openxmlformats.org/officeDocument/2006/math">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a:solidFill>
                              <a:schemeClr val="bg1"/>
                            </a:solidFill>
                            <a:latin typeface="Cambria Math" panose="02040503050406030204" pitchFamily="18" charset="0"/>
                            <a:ea typeface="Fira Code"/>
                            <a:cs typeface="Fira Code"/>
                            <a:sym typeface="Fira Code"/>
                          </a:rPr>
                          <m:t>h</m:t>
                        </m:r>
                      </m:e>
                      <m:sub>
                        <m:r>
                          <a:rPr lang="en-US" altLang="en-US" sz="1300">
                            <a:solidFill>
                              <a:schemeClr val="bg1"/>
                            </a:solidFill>
                            <a:latin typeface="Cambria Math" panose="02040503050406030204" pitchFamily="18" charset="0"/>
                            <a:ea typeface="Fira Code"/>
                            <a:cs typeface="Fira Code"/>
                            <a:sym typeface="Fira Code"/>
                          </a:rPr>
                          <m:t>𝑚</m:t>
                        </m:r>
                      </m:sub>
                    </m:sSub>
                    <m:r>
                      <a:rPr lang="en-US" altLang="en-US" sz="1300">
                        <a:solidFill>
                          <a:schemeClr val="bg1"/>
                        </a:solidFill>
                        <a:latin typeface="Cambria Math" panose="02040503050406030204" pitchFamily="18" charset="0"/>
                        <a:ea typeface="Fira Code"/>
                        <a:cs typeface="Fira Code"/>
                        <a:sym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a:solidFill>
                              <a:schemeClr val="bg1"/>
                            </a:solidFill>
                            <a:latin typeface="Cambria Math" panose="02040503050406030204" pitchFamily="18" charset="0"/>
                            <a:ea typeface="Fira Code"/>
                            <a:cs typeface="Fira Code"/>
                          </a:rPr>
                          <m:t>𝛽</m:t>
                        </m:r>
                      </m:e>
                      <m:sub>
                        <m:r>
                          <a:rPr lang="en-US" sz="1300">
                            <a:solidFill>
                              <a:schemeClr val="bg1"/>
                            </a:solidFill>
                            <a:latin typeface="Cambria Math" panose="02040503050406030204" pitchFamily="18" charset="0"/>
                            <a:ea typeface="Fira Code"/>
                            <a:cs typeface="Fira Code"/>
                          </a:rPr>
                          <m:t>𝑚</m:t>
                        </m:r>
                      </m:sub>
                    </m:sSub>
                    <m:r>
                      <a:rPr lang="en-US" altLang="en-US" sz="1300" i="1">
                        <a:solidFill>
                          <a:schemeClr val="bg1"/>
                        </a:solidFill>
                        <a:latin typeface="Cambria Math" panose="02040503050406030204" pitchFamily="18" charset="0"/>
                        <a:ea typeface="Fira Code"/>
                        <a:cs typeface="Fira Code"/>
                        <a:sym typeface="Fira Code"/>
                      </a:rPr>
                      <m:t>=</m:t>
                    </m:r>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Fira Code"/>
                            <a:cs typeface="Fira Code"/>
                            <a:sym typeface="Fira Code"/>
                          </a:rPr>
                          <m:t>𝑎𝑟𝑔𝑚𝑖𝑛</m:t>
                        </m:r>
                      </m:e>
                      <m: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a:solidFill>
                                  <a:schemeClr val="bg1"/>
                                </a:solidFill>
                                <a:latin typeface="Cambria Math" panose="02040503050406030204" pitchFamily="18" charset="0"/>
                                <a:ea typeface="Fira Code"/>
                                <a:cs typeface="Fira Code"/>
                                <a:sym typeface="Fira Code"/>
                              </a:rPr>
                              <m:t>h</m:t>
                            </m:r>
                          </m:e>
                          <m:sub>
                            <m:r>
                              <a:rPr lang="en-US" altLang="en-US" sz="1300">
                                <a:solidFill>
                                  <a:schemeClr val="bg1"/>
                                </a:solidFill>
                                <a:latin typeface="Cambria Math" panose="02040503050406030204" pitchFamily="18" charset="0"/>
                                <a:ea typeface="Fira Code"/>
                                <a:cs typeface="Fira Code"/>
                                <a:sym typeface="Fira Code"/>
                              </a:rPr>
                              <m:t>𝑚</m:t>
                            </m:r>
                          </m:sub>
                        </m:sSub>
                        <m:r>
                          <a:rPr lang="en-US" altLang="en-US" sz="1300">
                            <a:solidFill>
                              <a:schemeClr val="bg1"/>
                            </a:solidFill>
                            <a:latin typeface="Cambria Math" panose="02040503050406030204" pitchFamily="18" charset="0"/>
                            <a:ea typeface="Fira Code"/>
                            <a:cs typeface="Fira Code"/>
                            <a:sym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a:solidFill>
                                  <a:schemeClr val="bg1"/>
                                </a:solidFill>
                                <a:latin typeface="Cambria Math" panose="02040503050406030204" pitchFamily="18" charset="0"/>
                                <a:ea typeface="Fira Code"/>
                                <a:cs typeface="Fira Code"/>
                              </a:rPr>
                              <m:t>𝛽</m:t>
                            </m:r>
                          </m:e>
                          <m:sub>
                            <m:r>
                              <a:rPr lang="en-US" sz="1300">
                                <a:solidFill>
                                  <a:schemeClr val="bg1"/>
                                </a:solidFill>
                                <a:latin typeface="Cambria Math" panose="02040503050406030204" pitchFamily="18" charset="0"/>
                                <a:ea typeface="Fira Code"/>
                                <a:cs typeface="Fira Code"/>
                              </a:rPr>
                              <m:t>𝑚</m:t>
                            </m:r>
                          </m:sub>
                        </m:sSub>
                      </m:sub>
                    </m:sSub>
                    <m:nary>
                      <m:naryPr>
                        <m:chr m:val="∑"/>
                        <m:ctrlPr>
                          <a:rPr lang="en-US" sz="1300" i="1">
                            <a:solidFill>
                              <a:schemeClr val="bg1"/>
                            </a:solidFill>
                            <a:latin typeface="Cambria Math" panose="02040503050406030204" pitchFamily="18" charset="0"/>
                            <a:ea typeface="Fira Code"/>
                            <a:cs typeface="Fira Code"/>
                          </a:rPr>
                        </m:ctrlPr>
                      </m:naryPr>
                      <m:sub>
                        <m:r>
                          <m:rPr>
                            <m:sty m:val="p"/>
                          </m:rPr>
                          <a:rPr lang="en-US" sz="1300" i="1">
                            <a:solidFill>
                              <a:schemeClr val="bg1"/>
                            </a:solidFill>
                            <a:latin typeface="Cambria Math" panose="02040503050406030204" pitchFamily="18" charset="0"/>
                            <a:ea typeface="Fira Code"/>
                            <a:cs typeface="Fira Code"/>
                          </a:rPr>
                          <m:t>i</m:t>
                        </m:r>
                        <m:r>
                          <a:rPr lang="en-US" sz="1300" i="1">
                            <a:solidFill>
                              <a:schemeClr val="bg1"/>
                            </a:solidFill>
                            <a:latin typeface="Cambria Math" panose="02040503050406030204" pitchFamily="18" charset="0"/>
                            <a:ea typeface="Fira Code"/>
                            <a:cs typeface="Fira Code"/>
                          </a:rPr>
                          <m:t>=1</m:t>
                        </m:r>
                      </m:sub>
                      <m:sup>
                        <m:r>
                          <m:rPr>
                            <m:sty m:val="p"/>
                          </m:rPr>
                          <a:rPr lang="en-US" sz="1300" i="1">
                            <a:solidFill>
                              <a:schemeClr val="bg1"/>
                            </a:solidFill>
                            <a:latin typeface="Cambria Math" panose="02040503050406030204" pitchFamily="18" charset="0"/>
                            <a:ea typeface="Fira Code"/>
                            <a:cs typeface="Fira Code"/>
                          </a:rPr>
                          <m:t>n</m:t>
                        </m:r>
                      </m:sup>
                      <m:e>
                        <m:r>
                          <a:rPr lang="en-US" sz="1300" i="1">
                            <a:solidFill>
                              <a:schemeClr val="bg1"/>
                            </a:solidFill>
                            <a:latin typeface="Cambria Math" panose="02040503050406030204" pitchFamily="18" charset="0"/>
                            <a:ea typeface="Fira Code"/>
                            <a:cs typeface="Fira Code"/>
                          </a:rPr>
                          <m:t> </m:t>
                        </m:r>
                        <m:r>
                          <a:rPr lang="en-US" sz="1300" i="1" smtClean="0">
                            <a:solidFill>
                              <a:schemeClr val="bg1"/>
                            </a:solidFill>
                            <a:latin typeface="Cambria Math" panose="02040503050406030204" pitchFamily="18" charset="0"/>
                            <a:ea typeface="Cambria Math" panose="02040503050406030204" pitchFamily="18" charset="0"/>
                            <a:cs typeface="Fira Code"/>
                          </a:rPr>
                          <m:t>ℓ</m:t>
                        </m:r>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𝑓</m:t>
                                </m:r>
                              </m:e>
                              <m:sub>
                                <m:r>
                                  <m:rPr>
                                    <m:sty m:val="p"/>
                                  </m:rPr>
                                  <a:rPr lang="en-US" sz="1300" i="1">
                                    <a:solidFill>
                                      <a:schemeClr val="bg1"/>
                                    </a:solidFill>
                                    <a:latin typeface="Cambria Math" panose="02040503050406030204" pitchFamily="18" charset="0"/>
                                    <a:ea typeface="Fira Code"/>
                                    <a:cs typeface="Fira Code"/>
                                  </a:rPr>
                                  <m:t>m</m:t>
                                </m:r>
                                <m:r>
                                  <a:rPr lang="en-US" sz="1300" i="1">
                                    <a:solidFill>
                                      <a:schemeClr val="bg1"/>
                                    </a:solidFill>
                                    <a:latin typeface="Cambria Math" panose="02040503050406030204" pitchFamily="18" charset="0"/>
                                    <a:ea typeface="Fira Code"/>
                                    <a:cs typeface="Fira Code"/>
                                  </a:rPr>
                                  <m:t>−1</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 </m:t>
                                </m:r>
                                <m:sSub>
                                  <m:sSubPr>
                                    <m:ctrlPr>
                                      <a:rPr lang="en-US" sz="1300" i="1">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𝑥</m:t>
                                    </m:r>
                                  </m:e>
                                  <m:sub>
                                    <m:r>
                                      <m:rPr>
                                        <m:sty m:val="p"/>
                                      </m:rPr>
                                      <a:rPr lang="en-US" sz="1300" i="1">
                                        <a:solidFill>
                                          <a:schemeClr val="bg1"/>
                                        </a:solidFill>
                                        <a:latin typeface="Cambria Math" panose="02040503050406030204" pitchFamily="18" charset="0"/>
                                        <a:ea typeface="Fira Code"/>
                                        <a:cs typeface="Fira Code"/>
                                      </a:rPr>
                                      <m:t>i</m:t>
                                    </m:r>
                                  </m:sub>
                                </m:sSub>
                              </m:e>
                            </m:d>
                            <m:r>
                              <a:rPr lang="en-US" sz="1300" i="1">
                                <a:solidFill>
                                  <a:schemeClr val="bg1"/>
                                </a:solidFill>
                                <a:latin typeface="Cambria Math" panose="02040503050406030204" pitchFamily="18" charset="0"/>
                                <a:ea typeface="Fira Code"/>
                                <a:cs typeface="Fira Code"/>
                              </a:rPr>
                              <m:t> + </m:t>
                            </m:r>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b="0" i="1" smtClean="0">
                                    <a:solidFill>
                                      <a:schemeClr val="bg1"/>
                                    </a:solidFill>
                                    <a:latin typeface="Cambria Math" panose="02040503050406030204" pitchFamily="18" charset="0"/>
                                    <a:ea typeface="Fira Code"/>
                                    <a:cs typeface="Fira Code"/>
                                    <a:sym typeface="Fira Code"/>
                                  </a:rPr>
                                  <m:t>h</m:t>
                                </m:r>
                              </m:e>
                              <m:sub>
                                <m:r>
                                  <a:rPr lang="en-US" altLang="en-US" sz="1300" i="1">
                                    <a:solidFill>
                                      <a:schemeClr val="bg1"/>
                                    </a:solidFill>
                                    <a:latin typeface="Cambria Math" panose="02040503050406030204" pitchFamily="18" charset="0"/>
                                    <a:ea typeface="Fira Code"/>
                                    <a:cs typeface="Fira Code"/>
                                    <a:sym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 </m:t>
                                </m:r>
                                <m:sSub>
                                  <m:sSubPr>
                                    <m:ctrlPr>
                                      <a:rPr lang="en-US" sz="1300" i="1">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𝑥</m:t>
                                    </m:r>
                                  </m:e>
                                  <m:sub>
                                    <m:r>
                                      <m:rPr>
                                        <m:sty m:val="p"/>
                                      </m:rPr>
                                      <a:rPr lang="en-US" sz="1300" i="1">
                                        <a:solidFill>
                                          <a:schemeClr val="bg1"/>
                                        </a:solidFill>
                                        <a:latin typeface="Cambria Math" panose="02040503050406030204" pitchFamily="18" charset="0"/>
                                        <a:ea typeface="Fira Code"/>
                                        <a:cs typeface="Fira Code"/>
                                      </a:rPr>
                                      <m:t>i</m:t>
                                    </m:r>
                                  </m:sub>
                                </m:sSub>
                              </m:e>
                            </m:d>
                            <m:r>
                              <a:rPr lang="en-US" sz="1300" i="1">
                                <a:solidFill>
                                  <a:schemeClr val="bg1"/>
                                </a:solidFill>
                                <a:latin typeface="Cambria Math" panose="02040503050406030204" pitchFamily="18" charset="0"/>
                                <a:ea typeface="Fira Code"/>
                                <a:cs typeface="Fira Code"/>
                              </a:rPr>
                              <m:t>, </m:t>
                            </m:r>
                            <m:sSub>
                              <m:sSubPr>
                                <m:ctrlPr>
                                  <a:rPr lang="en-US" sz="1300" i="1">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𝑦</m:t>
                                </m:r>
                              </m:e>
                              <m:sub>
                                <m:r>
                                  <m:rPr>
                                    <m:sty m:val="p"/>
                                  </m:rPr>
                                  <a:rPr lang="en-US" sz="1300" i="1">
                                    <a:solidFill>
                                      <a:schemeClr val="bg1"/>
                                    </a:solidFill>
                                    <a:latin typeface="Cambria Math" panose="02040503050406030204" pitchFamily="18" charset="0"/>
                                    <a:ea typeface="Fira Code"/>
                                    <a:cs typeface="Fira Code"/>
                                  </a:rPr>
                                  <m:t>i</m:t>
                                </m:r>
                              </m:sub>
                            </m:sSub>
                          </m:e>
                        </m:d>
                      </m:e>
                    </m:nary>
                  </m:oMath>
                </a14:m>
                <a:endParaRPr lang="en-US" sz="1300" i="1" dirty="0">
                  <a:solidFill>
                    <a:schemeClr val="bg1"/>
                  </a:solidFill>
                  <a:latin typeface="SVN-Calling Code" panose="020B0509020202020204" pitchFamily="49" charset="0"/>
                  <a:ea typeface="Fira Code"/>
                  <a:cs typeface="Fira Code"/>
                </a:endParaRPr>
              </a:p>
              <a:p>
                <a:pPr lvl="1" eaLnBrk="0" fontAlgn="base" hangingPunct="0">
                  <a:spcBef>
                    <a:spcPts val="600"/>
                  </a:spcBef>
                  <a:spcAft>
                    <a:spcPct val="0"/>
                  </a:spcAft>
                  <a:buClr>
                    <a:srgbClr val="FF6600"/>
                  </a:buClr>
                </a:pPr>
                <a:r>
                  <a:rPr lang="en-US" sz="1300" i="1" dirty="0">
                    <a:solidFill>
                      <a:schemeClr val="bg1"/>
                    </a:solidFill>
                    <a:latin typeface="SVN-Calling Code" panose="020B0509020202020204" pitchFamily="49" charset="0"/>
                    <a:ea typeface="Fira Code"/>
                    <a:cs typeface="Fira Code"/>
                  </a:rPr>
                  <a:t>	</a:t>
                </a:r>
                <a:r>
                  <a:rPr lang="en-US" altLang="en-US" sz="1300" dirty="0">
                    <a:solidFill>
                      <a:schemeClr val="bg1"/>
                    </a:solidFill>
                    <a:latin typeface="SVN-Calling Code" panose="020B0509020202020204" pitchFamily="49" charset="0"/>
                    <a:ea typeface="Fira Code"/>
                    <a:cs typeface="Fira Code"/>
                    <a:sym typeface="Fira Code"/>
                  </a:rPr>
                  <a:t>-</a:t>
                </a:r>
                <a:r>
                  <a:rPr lang="en-US" sz="1300" i="1" dirty="0">
                    <a:solidFill>
                      <a:schemeClr val="bg1"/>
                    </a:solidFill>
                    <a:latin typeface="SVN-Calling Code" panose="020B0509020202020204" pitchFamily="49" charset="0"/>
                    <a:ea typeface="Fira Code"/>
                    <a:cs typeface="Fira Code"/>
                  </a:rPr>
                  <a:t> </a:t>
                </a:r>
                <a:r>
                  <a:rPr lang="en-US" sz="1300" dirty="0">
                    <a:solidFill>
                      <a:schemeClr val="bg1"/>
                    </a:solidFill>
                    <a:latin typeface="SVN-Calling Code" panose="020B0509020202020204" pitchFamily="49" charset="0"/>
                    <a:ea typeface="Fira Code"/>
                    <a:cs typeface="Fira Code"/>
                  </a:rPr>
                  <a:t>Update </a:t>
                </a:r>
                <a14:m>
                  <m:oMath xmlns:m="http://schemas.openxmlformats.org/officeDocument/2006/math">
                    <m:sSub>
                      <m:sSubPr>
                        <m:ctrlPr>
                          <a:rPr lang="en-US" sz="1300" i="1" smtClean="0">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𝑓</m:t>
                        </m:r>
                      </m:e>
                      <m:sub>
                        <m:r>
                          <a:rPr lang="en-US" sz="1300" b="0" i="1" smtClean="0">
                            <a:solidFill>
                              <a:schemeClr val="bg1"/>
                            </a:solidFill>
                            <a:latin typeface="Cambria Math" panose="02040503050406030204" pitchFamily="18" charset="0"/>
                            <a:ea typeface="Fira Code"/>
                            <a:cs typeface="Fira Code"/>
                          </a:rPr>
                          <m:t>𝑚</m:t>
                        </m:r>
                      </m:sub>
                    </m:sSub>
                    <m:r>
                      <a:rPr lang="en-US" sz="1300" b="0" i="1" smtClean="0">
                        <a:solidFill>
                          <a:schemeClr val="bg1"/>
                        </a:solidFill>
                        <a:latin typeface="Cambria Math" panose="02040503050406030204" pitchFamily="18" charset="0"/>
                        <a:ea typeface="Fira Code"/>
                        <a:cs typeface="Fira Code"/>
                      </a:rPr>
                      <m:t>(</m:t>
                    </m:r>
                    <m:r>
                      <a:rPr lang="en-US" sz="1300" b="0" i="1" smtClean="0">
                        <a:solidFill>
                          <a:schemeClr val="bg1"/>
                        </a:solidFill>
                        <a:latin typeface="Cambria Math" panose="02040503050406030204" pitchFamily="18" charset="0"/>
                        <a:ea typeface="Fira Code"/>
                        <a:cs typeface="Fira Code"/>
                      </a:rPr>
                      <m:t>𝑥</m:t>
                    </m:r>
                    <m:r>
                      <a:rPr lang="en-US" sz="1300" b="0" i="1" smtClean="0">
                        <a:solidFill>
                          <a:schemeClr val="bg1"/>
                        </a:solidFill>
                        <a:latin typeface="Cambria Math" panose="02040503050406030204" pitchFamily="18" charset="0"/>
                        <a:ea typeface="Fira Code"/>
                        <a:cs typeface="Fira Code"/>
                      </a:rPr>
                      <m:t>)=</m:t>
                    </m:r>
                    <m:sSub>
                      <m:sSubPr>
                        <m:ctrlPr>
                          <a:rPr lang="en-US" sz="1300" b="0" i="1" smtClean="0">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𝑓</m:t>
                        </m:r>
                      </m:e>
                      <m:sub>
                        <m:r>
                          <a:rPr lang="en-US" sz="1300" b="0" i="1" smtClean="0">
                            <a:solidFill>
                              <a:schemeClr val="bg1"/>
                            </a:solidFill>
                            <a:latin typeface="Cambria Math" panose="02040503050406030204" pitchFamily="18" charset="0"/>
                            <a:ea typeface="Fira Code"/>
                            <a:cs typeface="Fira Code"/>
                          </a:rPr>
                          <m:t>𝑚</m:t>
                        </m:r>
                        <m:r>
                          <a:rPr lang="en-US" sz="1300" b="0" i="1" smtClean="0">
                            <a:solidFill>
                              <a:schemeClr val="bg1"/>
                            </a:solidFill>
                            <a:latin typeface="Cambria Math" panose="02040503050406030204" pitchFamily="18" charset="0"/>
                            <a:ea typeface="Fira Code"/>
                            <a:cs typeface="Fira Code"/>
                          </a:rPr>
                          <m:t>−1</m:t>
                        </m:r>
                      </m:sub>
                    </m:sSub>
                    <m:r>
                      <a:rPr lang="en-US" sz="1300" b="0" i="1" smtClean="0">
                        <a:solidFill>
                          <a:schemeClr val="bg1"/>
                        </a:solidFill>
                        <a:latin typeface="Cambria Math" panose="02040503050406030204" pitchFamily="18" charset="0"/>
                        <a:ea typeface="Fira Code"/>
                        <a:cs typeface="Fira Code"/>
                      </a:rPr>
                      <m:t>(</m:t>
                    </m:r>
                    <m:r>
                      <a:rPr lang="en-US" sz="1300" b="0" i="1" smtClean="0">
                        <a:solidFill>
                          <a:schemeClr val="bg1"/>
                        </a:solidFill>
                        <a:latin typeface="Cambria Math" panose="02040503050406030204" pitchFamily="18" charset="0"/>
                        <a:ea typeface="Fira Code"/>
                        <a:cs typeface="Fira Code"/>
                      </a:rPr>
                      <m:t>𝑥</m:t>
                    </m:r>
                    <m:r>
                      <a:rPr lang="en-US" sz="1300" b="0" i="1" smtClean="0">
                        <a:solidFill>
                          <a:schemeClr val="bg1"/>
                        </a:solidFill>
                        <a:latin typeface="Cambria Math" panose="02040503050406030204" pitchFamily="18" charset="0"/>
                        <a:ea typeface="Fira Code"/>
                        <a:cs typeface="Fira Code"/>
                      </a:rPr>
                      <m:t>)+ </m:t>
                    </m:r>
                    <m:sSub>
                      <m:sSubPr>
                        <m:ctrlPr>
                          <a:rPr lang="en-US" sz="1300" b="0" i="1" smtClean="0">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h</m:t>
                        </m:r>
                      </m:e>
                      <m:sub>
                        <m:r>
                          <a:rPr lang="en-US" sz="1300" b="0" i="1" smtClean="0">
                            <a:solidFill>
                              <a:schemeClr val="bg1"/>
                            </a:solidFill>
                            <a:latin typeface="Cambria Math" panose="02040503050406030204" pitchFamily="18" charset="0"/>
                            <a:ea typeface="Fira Code"/>
                            <a:cs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r>
                      <a:rPr lang="en-US" sz="1300" b="0" i="1" smtClean="0">
                        <a:solidFill>
                          <a:schemeClr val="bg1"/>
                        </a:solidFill>
                        <a:latin typeface="Cambria Math" panose="02040503050406030204" pitchFamily="18" charset="0"/>
                        <a:ea typeface="Fira Code"/>
                        <a:cs typeface="Fira Code"/>
                      </a:rPr>
                      <m:t>(</m:t>
                    </m:r>
                    <m:r>
                      <a:rPr lang="en-US" sz="1300" b="0" i="1" smtClean="0">
                        <a:solidFill>
                          <a:schemeClr val="bg1"/>
                        </a:solidFill>
                        <a:latin typeface="Cambria Math" panose="02040503050406030204" pitchFamily="18" charset="0"/>
                        <a:ea typeface="Fira Code"/>
                        <a:cs typeface="Fira Code"/>
                      </a:rPr>
                      <m:t>𝑥</m:t>
                    </m:r>
                    <m:r>
                      <a:rPr lang="en-US" sz="1300" b="0" i="1" smtClean="0">
                        <a:solidFill>
                          <a:schemeClr val="bg1"/>
                        </a:solidFill>
                        <a:latin typeface="Cambria Math" panose="02040503050406030204" pitchFamily="18" charset="0"/>
                        <a:ea typeface="Fira Code"/>
                        <a:cs typeface="Fira Code"/>
                      </a:rPr>
                      <m:t>)</m:t>
                    </m:r>
                  </m:oMath>
                </a14:m>
                <a:endParaRPr lang="en-US" sz="1300" i="1" dirty="0">
                  <a:solidFill>
                    <a:schemeClr val="bg1"/>
                  </a:solidFill>
                  <a:latin typeface="SVN-Calling Code" panose="020B0509020202020204" pitchFamily="49" charset="0"/>
                  <a:ea typeface="Fira Code"/>
                  <a:cs typeface="Fira Code"/>
                </a:endParaRPr>
              </a:p>
              <a:p>
                <a:pPr marL="285750" lvl="1" indent="-285750" eaLnBrk="0" fontAlgn="base" hangingPunct="0">
                  <a:spcBef>
                    <a:spcPts val="600"/>
                  </a:spcBef>
                  <a:spcAft>
                    <a:spcPct val="0"/>
                  </a:spcAft>
                  <a:buClr>
                    <a:srgbClr val="FF6600"/>
                  </a:buClr>
                  <a:buFont typeface="Arial" panose="020B0604020202020204" pitchFamily="34" charset="0"/>
                  <a:buChar char="•"/>
                </a:pPr>
                <a:r>
                  <a:rPr lang="en-US" sz="1300" dirty="0">
                    <a:solidFill>
                      <a:schemeClr val="bg1"/>
                    </a:solidFill>
                    <a:latin typeface="SVN-Calling Code" panose="020B0509020202020204" pitchFamily="49" charset="0"/>
                    <a:ea typeface="Fira Code"/>
                    <a:cs typeface="Fira Code"/>
                  </a:rPr>
                  <a:t>Sum of base learners : </a:t>
                </a:r>
                <a14:m>
                  <m:oMath xmlns:m="http://schemas.openxmlformats.org/officeDocument/2006/math">
                    <m:r>
                      <a:rPr lang="en-US" sz="1300" b="0" i="1" smtClean="0">
                        <a:solidFill>
                          <a:schemeClr val="bg1"/>
                        </a:solidFill>
                        <a:latin typeface="Cambria Math" panose="02040503050406030204" pitchFamily="18" charset="0"/>
                        <a:ea typeface="Fira Code"/>
                        <a:cs typeface="Fira Code"/>
                      </a:rPr>
                      <m:t>𝑓</m:t>
                    </m:r>
                    <m:d>
                      <m:dPr>
                        <m:ctrlPr>
                          <a:rPr lang="en-US" sz="1300" b="0" i="1" smtClean="0">
                            <a:solidFill>
                              <a:schemeClr val="bg1"/>
                            </a:solidFill>
                            <a:latin typeface="Cambria Math" panose="02040503050406030204" pitchFamily="18" charset="0"/>
                            <a:ea typeface="Fira Code"/>
                            <a:cs typeface="Fira Code"/>
                          </a:rPr>
                        </m:ctrlPr>
                      </m:dPr>
                      <m:e>
                        <m:r>
                          <a:rPr lang="en-US" sz="1300" b="0" i="1" smtClean="0">
                            <a:solidFill>
                              <a:schemeClr val="bg1"/>
                            </a:solidFill>
                            <a:latin typeface="Cambria Math" panose="02040503050406030204" pitchFamily="18" charset="0"/>
                            <a:ea typeface="Fira Code"/>
                            <a:cs typeface="Fira Code"/>
                          </a:rPr>
                          <m:t>𝑥</m:t>
                        </m:r>
                      </m:e>
                    </m:d>
                    <m:r>
                      <a:rPr lang="en-US" sz="1300" b="0" i="1" smtClean="0">
                        <a:solidFill>
                          <a:schemeClr val="bg1"/>
                        </a:solidFill>
                        <a:latin typeface="Cambria Math" panose="02040503050406030204" pitchFamily="18" charset="0"/>
                        <a:ea typeface="Fira Code"/>
                        <a:cs typeface="Fira Code"/>
                      </a:rPr>
                      <m:t>= </m:t>
                    </m:r>
                    <m:nary>
                      <m:naryPr>
                        <m:chr m:val="∑"/>
                        <m:ctrlPr>
                          <a:rPr lang="en-US" sz="1300" b="0" i="1" smtClean="0">
                            <a:solidFill>
                              <a:schemeClr val="bg1"/>
                            </a:solidFill>
                            <a:latin typeface="Cambria Math" panose="02040503050406030204" pitchFamily="18" charset="0"/>
                            <a:ea typeface="Fira Code"/>
                            <a:cs typeface="Fira Code"/>
                          </a:rPr>
                        </m:ctrlPr>
                      </m:naryPr>
                      <m:sub>
                        <m:r>
                          <m:rPr>
                            <m:brk m:alnAt="23"/>
                          </m:rPr>
                          <a:rPr lang="en-US" sz="1300" b="0" i="1" smtClean="0">
                            <a:solidFill>
                              <a:schemeClr val="bg1"/>
                            </a:solidFill>
                            <a:latin typeface="Cambria Math" panose="02040503050406030204" pitchFamily="18" charset="0"/>
                            <a:ea typeface="Fira Code"/>
                            <a:cs typeface="Fira Code"/>
                          </a:rPr>
                          <m:t>𝑚</m:t>
                        </m:r>
                        <m:r>
                          <a:rPr lang="en-US" sz="1300" b="0" i="1" smtClean="0">
                            <a:solidFill>
                              <a:schemeClr val="bg1"/>
                            </a:solidFill>
                            <a:latin typeface="Cambria Math" panose="02040503050406030204" pitchFamily="18" charset="0"/>
                            <a:ea typeface="Fira Code"/>
                            <a:cs typeface="Fira Code"/>
                          </a:rPr>
                          <m:t>=1</m:t>
                        </m:r>
                      </m:sub>
                      <m:sup>
                        <m:r>
                          <a:rPr lang="en-US" sz="1300" b="0" i="1" smtClean="0">
                            <a:solidFill>
                              <a:schemeClr val="bg1"/>
                            </a:solidFill>
                            <a:latin typeface="Cambria Math" panose="02040503050406030204" pitchFamily="18" charset="0"/>
                            <a:ea typeface="Fira Code"/>
                            <a:cs typeface="Fira Code"/>
                          </a:rPr>
                          <m:t>𝑀</m:t>
                        </m:r>
                      </m:sup>
                      <m:e>
                        <m:sSub>
                          <m:sSubPr>
                            <m:ctrlPr>
                              <a:rPr lang="en-US" sz="1300" b="0" i="1" smtClean="0">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h</m:t>
                            </m:r>
                          </m:e>
                          <m:sub>
                            <m:r>
                              <a:rPr lang="en-US" sz="1300" b="0" i="1" smtClean="0">
                                <a:solidFill>
                                  <a:schemeClr val="bg1"/>
                                </a:solidFill>
                                <a:latin typeface="Cambria Math" panose="02040503050406030204" pitchFamily="18" charset="0"/>
                                <a:ea typeface="Fira Code"/>
                                <a:cs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r>
                          <a:rPr lang="en-US" sz="1300" b="0" i="1" smtClean="0">
                            <a:solidFill>
                              <a:schemeClr val="bg1"/>
                            </a:solidFill>
                            <a:latin typeface="Cambria Math" panose="02040503050406030204" pitchFamily="18" charset="0"/>
                            <a:ea typeface="Fira Code"/>
                            <a:cs typeface="Fira Code"/>
                          </a:rPr>
                          <m:t>(</m:t>
                        </m:r>
                        <m:r>
                          <a:rPr lang="en-US" sz="1300" b="0" i="1" smtClean="0">
                            <a:solidFill>
                              <a:schemeClr val="bg1"/>
                            </a:solidFill>
                            <a:latin typeface="Cambria Math" panose="02040503050406030204" pitchFamily="18" charset="0"/>
                            <a:ea typeface="Fira Code"/>
                            <a:cs typeface="Fira Code"/>
                          </a:rPr>
                          <m:t>𝑥</m:t>
                        </m:r>
                        <m:r>
                          <a:rPr lang="en-US" sz="1300" b="0" i="1" smtClean="0">
                            <a:solidFill>
                              <a:schemeClr val="bg1"/>
                            </a:solidFill>
                            <a:latin typeface="Cambria Math" panose="02040503050406030204" pitchFamily="18" charset="0"/>
                            <a:ea typeface="Fira Code"/>
                            <a:cs typeface="Fira Code"/>
                          </a:rPr>
                          <m:t>)</m:t>
                        </m:r>
                      </m:e>
                    </m:nary>
                  </m:oMath>
                </a14:m>
                <a:endParaRPr lang="en-US" altLang="en-US" sz="1300" dirty="0">
                  <a:solidFill>
                    <a:schemeClr val="bg1"/>
                  </a:solidFill>
                  <a:latin typeface="SVN-Calling Code" panose="020B0509020202020204" pitchFamily="49" charset="0"/>
                  <a:ea typeface="Fira Code"/>
                  <a:cs typeface="Fira Code"/>
                  <a:sym typeface="Fira Cod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SVN-Calling Code" panose="020B0509020202020204" pitchFamily="49" charset="0"/>
                </a:endParaRPr>
              </a:p>
            </p:txBody>
          </p:sp>
        </mc:Choice>
        <mc:Fallback xmlns="">
          <p:sp>
            <p:nvSpPr>
              <p:cNvPr id="15" name="TextBox 14">
                <a:extLst>
                  <a:ext uri="{FF2B5EF4-FFF2-40B4-BE49-F238E27FC236}">
                    <a16:creationId xmlns:a16="http://schemas.microsoft.com/office/drawing/2014/main" id="{49C2B6C2-697E-5F31-0F1C-830CD51730A7}"/>
                  </a:ext>
                </a:extLst>
              </p:cNvPr>
              <p:cNvSpPr txBox="1">
                <a:spLocks noRot="1" noChangeAspect="1" noMove="1" noResize="1" noEditPoints="1" noAdjustHandles="1" noChangeArrowheads="1" noChangeShapeType="1" noTextEdit="1"/>
              </p:cNvSpPr>
              <p:nvPr/>
            </p:nvSpPr>
            <p:spPr>
              <a:xfrm>
                <a:off x="1682217" y="1563148"/>
                <a:ext cx="6104142" cy="2099164"/>
              </a:xfrm>
              <a:prstGeom prst="rect">
                <a:avLst/>
              </a:prstGeom>
              <a:blipFill>
                <a:blip r:embed="rId5"/>
                <a:stretch>
                  <a:fillRect l="-100" t="-290" b="-1246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0E5A318-03F6-7228-0119-61BEC1E67A99}"/>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8" name="Google Shape;603;p37">
            <a:extLst>
              <a:ext uri="{FF2B5EF4-FFF2-40B4-BE49-F238E27FC236}">
                <a16:creationId xmlns:a16="http://schemas.microsoft.com/office/drawing/2014/main" id="{146C1FD0-5E62-4C32-77BA-5E3A34525EC8}"/>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Tree>
    <p:extLst>
      <p:ext uri="{BB962C8B-B14F-4D97-AF65-F5344CB8AC3E}">
        <p14:creationId xmlns:p14="http://schemas.microsoft.com/office/powerpoint/2010/main" val="1871437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1" name="TextBox 10">
            <a:extLst>
              <a:ext uri="{FF2B5EF4-FFF2-40B4-BE49-F238E27FC236}">
                <a16:creationId xmlns:a16="http://schemas.microsoft.com/office/drawing/2014/main" id="{CF4BD4BE-8165-DA38-9254-34C702867710}"/>
              </a:ext>
            </a:extLst>
          </p:cNvPr>
          <p:cNvSpPr txBox="1"/>
          <p:nvPr/>
        </p:nvSpPr>
        <p:spPr>
          <a:xfrm>
            <a:off x="-958303" y="356556"/>
            <a:ext cx="4572000" cy="400110"/>
          </a:xfrm>
          <a:prstGeom prst="rect">
            <a:avLst/>
          </a:prstGeom>
          <a:noFill/>
        </p:spPr>
        <p:txBody>
          <a:bodyPr wrap="square">
            <a:spAutoFit/>
          </a:bodyPr>
          <a:lstStyle/>
          <a:p>
            <a:pPr marL="0" lvl="0" indent="0" algn="ctr" rtl="0">
              <a:spcBef>
                <a:spcPts val="0"/>
              </a:spcBef>
              <a:spcAft>
                <a:spcPts val="0"/>
              </a:spcAft>
              <a:buNone/>
            </a:pPr>
            <a:r>
              <a:rPr lang="en" sz="2000" b="1" dirty="0">
                <a:solidFill>
                  <a:srgbClr val="FFEA7D"/>
                </a:solidFill>
                <a:latin typeface="Oswald" pitchFamily="2" charset="0"/>
              </a:rPr>
              <a:t>/01</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113267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15" name="Google Shape;565;p35">
            <a:extLst>
              <a:ext uri="{FF2B5EF4-FFF2-40B4-BE49-F238E27FC236}">
                <a16:creationId xmlns:a16="http://schemas.microsoft.com/office/drawing/2014/main" id="{3088A0E1-0CF2-359D-9D9B-7FB190150754}"/>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0" name="TextBox 19">
            <a:extLst>
              <a:ext uri="{FF2B5EF4-FFF2-40B4-BE49-F238E27FC236}">
                <a16:creationId xmlns:a16="http://schemas.microsoft.com/office/drawing/2014/main" id="{10A74C7E-7103-88A1-2957-F6007CB0F943}"/>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21" name="Google Shape;565;p35">
            <a:extLst>
              <a:ext uri="{FF2B5EF4-FFF2-40B4-BE49-F238E27FC236}">
                <a16:creationId xmlns:a16="http://schemas.microsoft.com/office/drawing/2014/main" id="{592E90A4-ABF1-B2F8-5961-95A84F09792D}"/>
              </a:ext>
            </a:extLst>
          </p:cNvPr>
          <p:cNvSpPr/>
          <p:nvPr/>
        </p:nvSpPr>
        <p:spPr>
          <a:xfrm>
            <a:off x="1410708" y="160549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2" name="TextBox 21">
            <a:extLst>
              <a:ext uri="{FF2B5EF4-FFF2-40B4-BE49-F238E27FC236}">
                <a16:creationId xmlns:a16="http://schemas.microsoft.com/office/drawing/2014/main" id="{88892D8C-3921-6BBA-A3AC-1C7EF5866986}"/>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23" name="Google Shape;565;p35">
            <a:extLst>
              <a:ext uri="{FF2B5EF4-FFF2-40B4-BE49-F238E27FC236}">
                <a16:creationId xmlns:a16="http://schemas.microsoft.com/office/drawing/2014/main" id="{B862F3C7-D54B-D150-CDC2-AB35A150D598}"/>
              </a:ext>
            </a:extLst>
          </p:cNvPr>
          <p:cNvSpPr/>
          <p:nvPr/>
        </p:nvSpPr>
        <p:spPr>
          <a:xfrm>
            <a:off x="1410708" y="1945354"/>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4" name="TextBox 23">
            <a:extLst>
              <a:ext uri="{FF2B5EF4-FFF2-40B4-BE49-F238E27FC236}">
                <a16:creationId xmlns:a16="http://schemas.microsoft.com/office/drawing/2014/main" id="{5A479338-679F-201E-0643-0F8922067B5B}"/>
              </a:ext>
            </a:extLst>
          </p:cNvPr>
          <p:cNvSpPr txBox="1"/>
          <p:nvPr/>
        </p:nvSpPr>
        <p:spPr>
          <a:xfrm>
            <a:off x="1456427" y="1803200"/>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Algorithm</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Tree>
    <p:extLst>
      <p:ext uri="{BB962C8B-B14F-4D97-AF65-F5344CB8AC3E}">
        <p14:creationId xmlns:p14="http://schemas.microsoft.com/office/powerpoint/2010/main" val="339482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up)">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20" grpId="0"/>
      <p:bldP spid="21" grpId="0" animBg="1"/>
      <p:bldP spid="22" grpId="0"/>
      <p:bldP spid="23" grpId="0" animBg="1"/>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30" name="Google Shape;565;p35">
            <a:extLst>
              <a:ext uri="{FF2B5EF4-FFF2-40B4-BE49-F238E27FC236}">
                <a16:creationId xmlns:a16="http://schemas.microsoft.com/office/drawing/2014/main" id="{D59B18CA-2AFB-56A5-6243-7128EE12E29B}"/>
              </a:ext>
            </a:extLst>
          </p:cNvPr>
          <p:cNvSpPr/>
          <p:nvPr/>
        </p:nvSpPr>
        <p:spPr>
          <a:xfrm>
            <a:off x="1094369" y="1138146"/>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6" name="Subtitle 2">
            <a:extLst>
              <a:ext uri="{FF2B5EF4-FFF2-40B4-BE49-F238E27FC236}">
                <a16:creationId xmlns:a16="http://schemas.microsoft.com/office/drawing/2014/main" id="{28624200-DD75-D055-2FE4-10BFF3BB3432}"/>
              </a:ext>
            </a:extLst>
          </p:cNvPr>
          <p:cNvSpPr txBox="1">
            <a:spLocks/>
          </p:cNvSpPr>
          <p:nvPr/>
        </p:nvSpPr>
        <p:spPr>
          <a:xfrm>
            <a:off x="1117229" y="1071813"/>
            <a:ext cx="1153587" cy="302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AdaBoost </a:t>
            </a:r>
          </a:p>
        </p:txBody>
      </p:sp>
      <p:cxnSp>
        <p:nvCxnSpPr>
          <p:cNvPr id="9" name="Google Shape;564;p35">
            <a:extLst>
              <a:ext uri="{FF2B5EF4-FFF2-40B4-BE49-F238E27FC236}">
                <a16:creationId xmlns:a16="http://schemas.microsoft.com/office/drawing/2014/main" id="{3452AE25-D79A-6321-378A-716A377A22FE}"/>
              </a:ext>
            </a:extLst>
          </p:cNvPr>
          <p:cNvCxnSpPr>
            <a:cxnSpLocks/>
          </p:cNvCxnSpPr>
          <p:nvPr/>
        </p:nvCxnSpPr>
        <p:spPr>
          <a:xfrm rot="16200000">
            <a:off x="2557021" y="833775"/>
            <a:ext cx="0" cy="740100"/>
          </a:xfrm>
          <a:prstGeom prst="straightConnector1">
            <a:avLst/>
          </a:prstGeom>
          <a:noFill/>
          <a:ln w="9525" cap="flat" cmpd="sng">
            <a:solidFill>
              <a:schemeClr val="bg1"/>
            </a:solidFill>
            <a:prstDash val="solid"/>
            <a:round/>
            <a:headEnd type="none" w="med" len="med"/>
            <a:tailEnd type="stealth" w="med" len="med"/>
          </a:ln>
        </p:spPr>
      </p:cxnSp>
      <mc:AlternateContent xmlns:mc="http://schemas.openxmlformats.org/markup-compatibility/2006">
        <mc:Choice xmlns:a14="http://schemas.microsoft.com/office/drawing/2010/main" Requires="a14">
          <p:sp>
            <p:nvSpPr>
              <p:cNvPr id="10" name="Subtitle 2">
                <a:extLst>
                  <a:ext uri="{FF2B5EF4-FFF2-40B4-BE49-F238E27FC236}">
                    <a16:creationId xmlns:a16="http://schemas.microsoft.com/office/drawing/2014/main" id="{5622888B-A87C-86CC-E01F-C0BD55B451FB}"/>
                  </a:ext>
                </a:extLst>
              </p:cNvPr>
              <p:cNvSpPr txBox="1">
                <a:spLocks/>
              </p:cNvSpPr>
              <p:nvPr/>
            </p:nvSpPr>
            <p:spPr>
              <a:xfrm>
                <a:off x="2924272" y="1058744"/>
                <a:ext cx="5227256" cy="30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115888" indent="23813"/>
                <a:r>
                  <a:rPr lang="en-US" sz="1300" dirty="0">
                    <a:solidFill>
                      <a:schemeClr val="bg1"/>
                    </a:solidFill>
                    <a:latin typeface="SVN-Calling Code" panose="020B0509020202020204" pitchFamily="49" charset="0"/>
                  </a:rPr>
                  <a:t>binary classification </a:t>
                </a:r>
                <a14:m>
                  <m:oMath xmlns:m="http://schemas.openxmlformats.org/officeDocument/2006/math">
                    <m:r>
                      <a:rPr lang="en-US" sz="1300" b="0" i="1" smtClean="0">
                        <a:solidFill>
                          <a:schemeClr val="bg1"/>
                        </a:solidFill>
                        <a:latin typeface="Cambria Math" panose="02040503050406030204" pitchFamily="18" charset="0"/>
                      </a:rPr>
                      <m:t>𝑦</m:t>
                    </m:r>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𝜖</m:t>
                    </m:r>
                    <m:r>
                      <a:rPr lang="en-US" sz="1300" b="0" i="1" smtClean="0">
                        <a:solidFill>
                          <a:schemeClr val="bg1"/>
                        </a:solidFill>
                        <a:latin typeface="Cambria Math" panose="02040503050406030204" pitchFamily="18" charset="0"/>
                        <a:ea typeface="Cambria Math" panose="02040503050406030204" pitchFamily="18" charset="0"/>
                      </a:rPr>
                      <m:t> </m:t>
                    </m:r>
                    <m:d>
                      <m:dPr>
                        <m:begChr m:val="{"/>
                        <m:endChr m:val="}"/>
                        <m:ctrlPr>
                          <a:rPr lang="en-US" sz="1300" b="0" i="1" smtClean="0">
                            <a:solidFill>
                              <a:schemeClr val="bg1"/>
                            </a:solidFill>
                            <a:latin typeface="Cambria Math" panose="02040503050406030204" pitchFamily="18" charset="0"/>
                            <a:ea typeface="Cambria Math" panose="02040503050406030204" pitchFamily="18" charset="0"/>
                          </a:rPr>
                        </m:ctrlPr>
                      </m:dPr>
                      <m:e>
                        <m:r>
                          <a:rPr lang="en-US" sz="1300" b="0" i="1" smtClean="0">
                            <a:solidFill>
                              <a:schemeClr val="bg1"/>
                            </a:solidFill>
                            <a:latin typeface="Cambria Math" panose="02040503050406030204" pitchFamily="18" charset="0"/>
                            <a:ea typeface="Cambria Math" panose="02040503050406030204" pitchFamily="18" charset="0"/>
                          </a:rPr>
                          <m:t> −1, +1</m:t>
                        </m:r>
                      </m:e>
                    </m:d>
                    <m:r>
                      <a:rPr lang="en-US" sz="1300" b="0" i="0" smtClean="0">
                        <a:solidFill>
                          <a:schemeClr val="bg1"/>
                        </a:solidFill>
                        <a:latin typeface="Cambria Math" panose="02040503050406030204" pitchFamily="18" charset="0"/>
                        <a:ea typeface="Cambria Math" panose="02040503050406030204" pitchFamily="18" charset="0"/>
                      </a:rPr>
                      <m:t> </m:t>
                    </m:r>
                    <m:r>
                      <m:rPr>
                        <m:sty m:val="p"/>
                      </m:rPr>
                      <a:rPr lang="en-US" sz="1300" b="0" i="0" smtClean="0">
                        <a:solidFill>
                          <a:schemeClr val="bg1"/>
                        </a:solidFill>
                        <a:latin typeface="Cambria Math" panose="02040503050406030204" pitchFamily="18" charset="0"/>
                        <a:ea typeface="Cambria Math" panose="02040503050406030204" pitchFamily="18" charset="0"/>
                      </a:rPr>
                      <m:t>and</m:t>
                    </m:r>
                    <m:r>
                      <a:rPr lang="en-US" sz="1300" b="0" i="0" smtClean="0">
                        <a:solidFill>
                          <a:schemeClr val="bg1"/>
                        </a:solidFill>
                        <a:latin typeface="Cambria Math" panose="02040503050406030204" pitchFamily="18" charset="0"/>
                        <a:ea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ℓ</m:t>
                    </m:r>
                    <m:d>
                      <m:dPr>
                        <m:ctrlPr>
                          <a:rPr lang="en-US" sz="1300" b="0" i="1" smtClean="0">
                            <a:solidFill>
                              <a:schemeClr val="bg1"/>
                            </a:solidFill>
                            <a:latin typeface="Cambria Math" panose="02040503050406030204" pitchFamily="18" charset="0"/>
                            <a:ea typeface="Cambria Math" panose="02040503050406030204" pitchFamily="18" charset="0"/>
                          </a:rPr>
                        </m:ctrlPr>
                      </m:dPr>
                      <m:e>
                        <m:acc>
                          <m:accPr>
                            <m:chr m:val="̂"/>
                            <m:ctrlPr>
                              <a:rPr lang="en-US" sz="1300" b="0" i="1" smtClean="0">
                                <a:solidFill>
                                  <a:schemeClr val="bg1"/>
                                </a:solidFill>
                                <a:latin typeface="Cambria Math" panose="02040503050406030204" pitchFamily="18" charset="0"/>
                                <a:ea typeface="Cambria Math" panose="02040503050406030204" pitchFamily="18" charset="0"/>
                              </a:rPr>
                            </m:ctrlPr>
                          </m:accPr>
                          <m:e>
                            <m:r>
                              <a:rPr lang="en-US" sz="1300" b="0" i="1" smtClean="0">
                                <a:solidFill>
                                  <a:schemeClr val="bg1"/>
                                </a:solidFill>
                                <a:latin typeface="Cambria Math" panose="02040503050406030204" pitchFamily="18" charset="0"/>
                                <a:ea typeface="Cambria Math" panose="02040503050406030204" pitchFamily="18" charset="0"/>
                              </a:rPr>
                              <m:t>𝑦</m:t>
                            </m:r>
                          </m:e>
                        </m:acc>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rPr>
                          <m:t>𝑦</m:t>
                        </m:r>
                      </m:e>
                    </m:d>
                    <m:r>
                      <a:rPr lang="en-US" sz="1300" b="0" i="1" smtClean="0">
                        <a:solidFill>
                          <a:schemeClr val="bg1"/>
                        </a:solidFill>
                        <a:latin typeface="Cambria Math" panose="02040503050406030204" pitchFamily="18" charset="0"/>
                      </a:rPr>
                      <m:t>= </m:t>
                    </m:r>
                    <m:sSup>
                      <m:sSupPr>
                        <m:ctrlPr>
                          <a:rPr lang="en-US" sz="1300" b="0" i="1" smtClean="0">
                            <a:solidFill>
                              <a:schemeClr val="bg1"/>
                            </a:solidFill>
                            <a:latin typeface="Cambria Math" panose="02040503050406030204" pitchFamily="18" charset="0"/>
                          </a:rPr>
                        </m:ctrlPr>
                      </m:sSupPr>
                      <m:e>
                        <m:r>
                          <a:rPr lang="en-US" sz="1300" b="0" i="1" smtClean="0">
                            <a:solidFill>
                              <a:schemeClr val="bg1"/>
                            </a:solidFill>
                            <a:latin typeface="Cambria Math" panose="02040503050406030204" pitchFamily="18" charset="0"/>
                          </a:rPr>
                          <m:t>𝑒</m:t>
                        </m:r>
                      </m:e>
                      <m:sup>
                        <m:r>
                          <a:rPr lang="en-US" sz="1300" b="0" i="1" smtClean="0">
                            <a:solidFill>
                              <a:schemeClr val="bg1"/>
                            </a:solidFill>
                            <a:latin typeface="Cambria Math" panose="02040503050406030204" pitchFamily="18" charset="0"/>
                          </a:rPr>
                          <m:t>−</m:t>
                        </m:r>
                        <m:acc>
                          <m:accPr>
                            <m:chr m:val="̂"/>
                            <m:ctrlPr>
                              <a:rPr lang="en-US" sz="1300" b="0" i="1" smtClean="0">
                                <a:solidFill>
                                  <a:schemeClr val="bg1"/>
                                </a:solidFill>
                                <a:latin typeface="Cambria Math" panose="02040503050406030204" pitchFamily="18" charset="0"/>
                              </a:rPr>
                            </m:ctrlPr>
                          </m:accPr>
                          <m:e>
                            <m:r>
                              <a:rPr lang="en-US" sz="1300" b="0" i="1" smtClean="0">
                                <a:solidFill>
                                  <a:schemeClr val="bg1"/>
                                </a:solidFill>
                                <a:latin typeface="Cambria Math" panose="02040503050406030204" pitchFamily="18" charset="0"/>
                              </a:rPr>
                              <m:t>𝑦</m:t>
                            </m:r>
                          </m:e>
                        </m:acc>
                        <m:r>
                          <a:rPr lang="en-US" sz="1300" b="0" i="1" smtClean="0">
                            <a:solidFill>
                              <a:schemeClr val="bg1"/>
                            </a:solidFill>
                            <a:latin typeface="Cambria Math" panose="02040503050406030204" pitchFamily="18" charset="0"/>
                          </a:rPr>
                          <m:t>𝑦</m:t>
                        </m:r>
                      </m:sup>
                    </m:sSup>
                  </m:oMath>
                </a14:m>
                <a:endParaRPr lang="en-US" sz="1300" dirty="0">
                  <a:solidFill>
                    <a:schemeClr val="bg1"/>
                  </a:solidFill>
                  <a:latin typeface="SVN-Calling Code" panose="020B0509020202020204" pitchFamily="49" charset="0"/>
                </a:endParaRPr>
              </a:p>
            </p:txBody>
          </p:sp>
        </mc:Choice>
        <mc:Fallback>
          <p:sp>
            <p:nvSpPr>
              <p:cNvPr id="10" name="Subtitle 2">
                <a:extLst>
                  <a:ext uri="{FF2B5EF4-FFF2-40B4-BE49-F238E27FC236}">
                    <a16:creationId xmlns:a16="http://schemas.microsoft.com/office/drawing/2014/main" id="{5622888B-A87C-86CC-E01F-C0BD55B451FB}"/>
                  </a:ext>
                </a:extLst>
              </p:cNvPr>
              <p:cNvSpPr txBox="1">
                <a:spLocks noRot="1" noChangeAspect="1" noMove="1" noResize="1" noEditPoints="1" noAdjustHandles="1" noChangeArrowheads="1" noChangeShapeType="1" noTextEdit="1"/>
              </p:cNvSpPr>
              <p:nvPr/>
            </p:nvSpPr>
            <p:spPr>
              <a:xfrm>
                <a:off x="2924272" y="1058744"/>
                <a:ext cx="5227256" cy="302805"/>
              </a:xfrm>
              <a:prstGeom prst="rect">
                <a:avLst/>
              </a:prstGeom>
              <a:blipFill>
                <a:blip r:embed="rId5"/>
                <a:stretch>
                  <a:fillRect b="-18367"/>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A6289262-1239-0D24-3814-595B1F39AC0A}"/>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3" name="Google Shape;603;p37">
            <a:extLst>
              <a:ext uri="{FF2B5EF4-FFF2-40B4-BE49-F238E27FC236}">
                <a16:creationId xmlns:a16="http://schemas.microsoft.com/office/drawing/2014/main" id="{1F9B489C-7CF1-C93A-8084-A80E431AEA8E}"/>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
        <p:nvSpPr>
          <p:cNvPr id="8" name="TextBox 7">
            <a:extLst>
              <a:ext uri="{FF2B5EF4-FFF2-40B4-BE49-F238E27FC236}">
                <a16:creationId xmlns:a16="http://schemas.microsoft.com/office/drawing/2014/main" id="{4E88A9B4-6EAF-886B-E435-6FB4ACBCEA2B}"/>
              </a:ext>
            </a:extLst>
          </p:cNvPr>
          <p:cNvSpPr txBox="1"/>
          <p:nvPr/>
        </p:nvSpPr>
        <p:spPr>
          <a:xfrm>
            <a:off x="3670796" y="356556"/>
            <a:ext cx="4699000" cy="400110"/>
          </a:xfrm>
          <a:prstGeom prst="rect">
            <a:avLst/>
          </a:prstGeom>
          <a:noFill/>
        </p:spPr>
        <p:txBody>
          <a:bodyPr wrap="square">
            <a:spAutoFit/>
          </a:bodyPr>
          <a:lstStyle/>
          <a:p>
            <a:r>
              <a:rPr lang="en-US" sz="2000" kern="1200" dirty="0">
                <a:solidFill>
                  <a:srgbClr val="D9D9D9"/>
                </a:solidFill>
                <a:effectLst/>
                <a:latin typeface="Oswald" pitchFamily="2" charset="0"/>
                <a:ea typeface="+mn-ea"/>
                <a:cs typeface="Times New Roman" panose="02020603050405020304" pitchFamily="18" charset="0"/>
              </a:rPr>
              <a:t>/AdaBoost</a:t>
            </a:r>
            <a:endParaRPr lang="en-US" sz="2000" dirty="0"/>
          </a:p>
        </p:txBody>
      </p:sp>
    </p:spTree>
    <p:extLst>
      <p:ext uri="{BB962C8B-B14F-4D97-AF65-F5344CB8AC3E}">
        <p14:creationId xmlns:p14="http://schemas.microsoft.com/office/powerpoint/2010/main" val="2863420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750"/>
                                        <p:tgtEl>
                                          <p:spTgt spid="8">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5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30" name="Google Shape;565;p35">
            <a:extLst>
              <a:ext uri="{FF2B5EF4-FFF2-40B4-BE49-F238E27FC236}">
                <a16:creationId xmlns:a16="http://schemas.microsoft.com/office/drawing/2014/main" id="{D59B18CA-2AFB-56A5-6243-7128EE12E29B}"/>
              </a:ext>
            </a:extLst>
          </p:cNvPr>
          <p:cNvSpPr/>
          <p:nvPr/>
        </p:nvSpPr>
        <p:spPr>
          <a:xfrm rot="5400000">
            <a:off x="1094369" y="1138146"/>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6" name="Subtitle 2">
            <a:extLst>
              <a:ext uri="{FF2B5EF4-FFF2-40B4-BE49-F238E27FC236}">
                <a16:creationId xmlns:a16="http://schemas.microsoft.com/office/drawing/2014/main" id="{28624200-DD75-D055-2FE4-10BFF3BB3432}"/>
              </a:ext>
            </a:extLst>
          </p:cNvPr>
          <p:cNvSpPr txBox="1">
            <a:spLocks/>
          </p:cNvSpPr>
          <p:nvPr/>
        </p:nvSpPr>
        <p:spPr>
          <a:xfrm>
            <a:off x="1117229" y="1071813"/>
            <a:ext cx="1153587" cy="302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AdaBoost </a:t>
            </a:r>
          </a:p>
        </p:txBody>
      </p:sp>
      <p:cxnSp>
        <p:nvCxnSpPr>
          <p:cNvPr id="9" name="Google Shape;564;p35">
            <a:extLst>
              <a:ext uri="{FF2B5EF4-FFF2-40B4-BE49-F238E27FC236}">
                <a16:creationId xmlns:a16="http://schemas.microsoft.com/office/drawing/2014/main" id="{3452AE25-D79A-6321-378A-716A377A22FE}"/>
              </a:ext>
            </a:extLst>
          </p:cNvPr>
          <p:cNvCxnSpPr>
            <a:cxnSpLocks/>
          </p:cNvCxnSpPr>
          <p:nvPr/>
        </p:nvCxnSpPr>
        <p:spPr>
          <a:xfrm rot="16200000">
            <a:off x="2557021" y="833775"/>
            <a:ext cx="0" cy="740100"/>
          </a:xfrm>
          <a:prstGeom prst="straightConnector1">
            <a:avLst/>
          </a:prstGeom>
          <a:noFill/>
          <a:ln w="9525" cap="flat" cmpd="sng">
            <a:solidFill>
              <a:schemeClr val="bg1"/>
            </a:solidFill>
            <a:prstDash val="solid"/>
            <a:round/>
            <a:headEnd type="none" w="med" len="med"/>
            <a:tailEnd type="stealth" w="med" len="med"/>
          </a:ln>
        </p:spPr>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5622888B-A87C-86CC-E01F-C0BD55B451FB}"/>
                  </a:ext>
                </a:extLst>
              </p:cNvPr>
              <p:cNvSpPr txBox="1">
                <a:spLocks/>
              </p:cNvSpPr>
              <p:nvPr/>
            </p:nvSpPr>
            <p:spPr>
              <a:xfrm>
                <a:off x="2924272" y="1058744"/>
                <a:ext cx="5227256" cy="30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115888" indent="23813"/>
                <a:r>
                  <a:rPr lang="en-US" sz="1300" dirty="0">
                    <a:solidFill>
                      <a:schemeClr val="bg1"/>
                    </a:solidFill>
                    <a:latin typeface="SVN-Calling Code" panose="020B0509020202020204" pitchFamily="49" charset="0"/>
                  </a:rPr>
                  <a:t>binary classification </a:t>
                </a:r>
                <a14:m>
                  <m:oMath xmlns:m="http://schemas.openxmlformats.org/officeDocument/2006/math">
                    <m:r>
                      <a:rPr lang="en-US" sz="1300" b="0" i="1" smtClean="0">
                        <a:solidFill>
                          <a:schemeClr val="bg1"/>
                        </a:solidFill>
                        <a:latin typeface="Cambria Math" panose="02040503050406030204" pitchFamily="18" charset="0"/>
                      </a:rPr>
                      <m:t>𝑦</m:t>
                    </m:r>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𝜖</m:t>
                    </m:r>
                    <m:r>
                      <a:rPr lang="en-US" sz="1300" b="0" i="1" smtClean="0">
                        <a:solidFill>
                          <a:schemeClr val="bg1"/>
                        </a:solidFill>
                        <a:latin typeface="Cambria Math" panose="02040503050406030204" pitchFamily="18" charset="0"/>
                        <a:ea typeface="Cambria Math" panose="02040503050406030204" pitchFamily="18" charset="0"/>
                      </a:rPr>
                      <m:t> </m:t>
                    </m:r>
                    <m:d>
                      <m:dPr>
                        <m:begChr m:val="{"/>
                        <m:endChr m:val="}"/>
                        <m:ctrlPr>
                          <a:rPr lang="en-US" sz="1300" b="0" i="1" smtClean="0">
                            <a:solidFill>
                              <a:schemeClr val="bg1"/>
                            </a:solidFill>
                            <a:latin typeface="Cambria Math" panose="02040503050406030204" pitchFamily="18" charset="0"/>
                            <a:ea typeface="Cambria Math" panose="02040503050406030204" pitchFamily="18" charset="0"/>
                          </a:rPr>
                        </m:ctrlPr>
                      </m:dPr>
                      <m:e>
                        <m:r>
                          <a:rPr lang="en-US" sz="1300" b="0" i="1" smtClean="0">
                            <a:solidFill>
                              <a:schemeClr val="bg1"/>
                            </a:solidFill>
                            <a:latin typeface="Cambria Math" panose="02040503050406030204" pitchFamily="18" charset="0"/>
                            <a:ea typeface="Cambria Math" panose="02040503050406030204" pitchFamily="18" charset="0"/>
                          </a:rPr>
                          <m:t> −1, +1</m:t>
                        </m:r>
                      </m:e>
                    </m:d>
                    <m:r>
                      <a:rPr lang="en-US" sz="1300" b="0" i="0" smtClean="0">
                        <a:solidFill>
                          <a:schemeClr val="bg1"/>
                        </a:solidFill>
                        <a:latin typeface="Cambria Math" panose="02040503050406030204" pitchFamily="18" charset="0"/>
                        <a:ea typeface="Cambria Math" panose="02040503050406030204" pitchFamily="18" charset="0"/>
                      </a:rPr>
                      <m:t> </m:t>
                    </m:r>
                    <m:r>
                      <m:rPr>
                        <m:sty m:val="p"/>
                      </m:rPr>
                      <a:rPr lang="en-US" sz="1300" b="0" i="0" smtClean="0">
                        <a:solidFill>
                          <a:schemeClr val="bg1"/>
                        </a:solidFill>
                        <a:latin typeface="Cambria Math" panose="02040503050406030204" pitchFamily="18" charset="0"/>
                        <a:ea typeface="Cambria Math" panose="02040503050406030204" pitchFamily="18" charset="0"/>
                      </a:rPr>
                      <m:t>and</m:t>
                    </m:r>
                    <m:r>
                      <a:rPr lang="en-US" sz="1300" b="0" i="0" smtClean="0">
                        <a:solidFill>
                          <a:schemeClr val="bg1"/>
                        </a:solidFill>
                        <a:latin typeface="Cambria Math" panose="02040503050406030204" pitchFamily="18" charset="0"/>
                        <a:ea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ℓ</m:t>
                    </m:r>
                    <m:d>
                      <m:dPr>
                        <m:ctrlPr>
                          <a:rPr lang="en-US" sz="1300" b="0" i="1" smtClean="0">
                            <a:solidFill>
                              <a:schemeClr val="bg1"/>
                            </a:solidFill>
                            <a:latin typeface="Cambria Math" panose="02040503050406030204" pitchFamily="18" charset="0"/>
                            <a:ea typeface="Cambria Math" panose="02040503050406030204" pitchFamily="18" charset="0"/>
                          </a:rPr>
                        </m:ctrlPr>
                      </m:dPr>
                      <m:e>
                        <m:acc>
                          <m:accPr>
                            <m:chr m:val="̂"/>
                            <m:ctrlPr>
                              <a:rPr lang="en-US" sz="1300" b="0" i="1" smtClean="0">
                                <a:solidFill>
                                  <a:schemeClr val="bg1"/>
                                </a:solidFill>
                                <a:latin typeface="Cambria Math" panose="02040503050406030204" pitchFamily="18" charset="0"/>
                                <a:ea typeface="Cambria Math" panose="02040503050406030204" pitchFamily="18" charset="0"/>
                              </a:rPr>
                            </m:ctrlPr>
                          </m:accPr>
                          <m:e>
                            <m:r>
                              <a:rPr lang="en-US" sz="1300" b="0" i="1" smtClean="0">
                                <a:solidFill>
                                  <a:schemeClr val="bg1"/>
                                </a:solidFill>
                                <a:latin typeface="Cambria Math" panose="02040503050406030204" pitchFamily="18" charset="0"/>
                                <a:ea typeface="Cambria Math" panose="02040503050406030204" pitchFamily="18" charset="0"/>
                              </a:rPr>
                              <m:t>𝑦</m:t>
                            </m:r>
                          </m:e>
                        </m:acc>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rPr>
                          <m:t>𝑦</m:t>
                        </m:r>
                      </m:e>
                    </m:d>
                    <m:r>
                      <a:rPr lang="en-US" sz="1300" b="0" i="1" smtClean="0">
                        <a:solidFill>
                          <a:schemeClr val="bg1"/>
                        </a:solidFill>
                        <a:latin typeface="Cambria Math" panose="02040503050406030204" pitchFamily="18" charset="0"/>
                      </a:rPr>
                      <m:t>= </m:t>
                    </m:r>
                    <m:sSup>
                      <m:sSupPr>
                        <m:ctrlPr>
                          <a:rPr lang="en-US" sz="1300" b="0" i="1" smtClean="0">
                            <a:solidFill>
                              <a:schemeClr val="bg1"/>
                            </a:solidFill>
                            <a:latin typeface="Cambria Math" panose="02040503050406030204" pitchFamily="18" charset="0"/>
                          </a:rPr>
                        </m:ctrlPr>
                      </m:sSupPr>
                      <m:e>
                        <m:r>
                          <a:rPr lang="en-US" sz="1300" b="0" i="1" smtClean="0">
                            <a:solidFill>
                              <a:schemeClr val="bg1"/>
                            </a:solidFill>
                            <a:latin typeface="Cambria Math" panose="02040503050406030204" pitchFamily="18" charset="0"/>
                          </a:rPr>
                          <m:t>𝑒</m:t>
                        </m:r>
                      </m:e>
                      <m:sup>
                        <m:r>
                          <a:rPr lang="en-US" sz="1300" b="0" i="1" smtClean="0">
                            <a:solidFill>
                              <a:schemeClr val="bg1"/>
                            </a:solidFill>
                            <a:latin typeface="Cambria Math" panose="02040503050406030204" pitchFamily="18" charset="0"/>
                          </a:rPr>
                          <m:t>−</m:t>
                        </m:r>
                        <m:acc>
                          <m:accPr>
                            <m:chr m:val="̂"/>
                            <m:ctrlPr>
                              <a:rPr lang="en-US" sz="1300" b="0" i="1" smtClean="0">
                                <a:solidFill>
                                  <a:schemeClr val="bg1"/>
                                </a:solidFill>
                                <a:latin typeface="Cambria Math" panose="02040503050406030204" pitchFamily="18" charset="0"/>
                              </a:rPr>
                            </m:ctrlPr>
                          </m:accPr>
                          <m:e>
                            <m:r>
                              <a:rPr lang="en-US" sz="1300" b="0" i="1" smtClean="0">
                                <a:solidFill>
                                  <a:schemeClr val="bg1"/>
                                </a:solidFill>
                                <a:latin typeface="Cambria Math" panose="02040503050406030204" pitchFamily="18" charset="0"/>
                              </a:rPr>
                              <m:t>𝑦</m:t>
                            </m:r>
                          </m:e>
                        </m:acc>
                        <m:r>
                          <a:rPr lang="en-US" sz="1300" b="0" i="1" smtClean="0">
                            <a:solidFill>
                              <a:schemeClr val="bg1"/>
                            </a:solidFill>
                            <a:latin typeface="Cambria Math" panose="02040503050406030204" pitchFamily="18" charset="0"/>
                          </a:rPr>
                          <m:t>𝑦</m:t>
                        </m:r>
                      </m:sup>
                    </m:sSup>
                  </m:oMath>
                </a14:m>
                <a:endParaRPr lang="en-US" sz="1300" dirty="0">
                  <a:solidFill>
                    <a:schemeClr val="bg1"/>
                  </a:solidFill>
                  <a:latin typeface="SVN-Calling Code" panose="020B0509020202020204" pitchFamily="49" charset="0"/>
                </a:endParaRPr>
              </a:p>
            </p:txBody>
          </p:sp>
        </mc:Choice>
        <mc:Fallback xmlns="">
          <p:sp>
            <p:nvSpPr>
              <p:cNvPr id="10" name="Subtitle 2">
                <a:extLst>
                  <a:ext uri="{FF2B5EF4-FFF2-40B4-BE49-F238E27FC236}">
                    <a16:creationId xmlns:a16="http://schemas.microsoft.com/office/drawing/2014/main" id="{5622888B-A87C-86CC-E01F-C0BD55B451FB}"/>
                  </a:ext>
                </a:extLst>
              </p:cNvPr>
              <p:cNvSpPr txBox="1">
                <a:spLocks noRot="1" noChangeAspect="1" noMove="1" noResize="1" noEditPoints="1" noAdjustHandles="1" noChangeArrowheads="1" noChangeShapeType="1" noTextEdit="1"/>
              </p:cNvSpPr>
              <p:nvPr/>
            </p:nvSpPr>
            <p:spPr>
              <a:xfrm>
                <a:off x="2924272" y="1058744"/>
                <a:ext cx="5227256" cy="302805"/>
              </a:xfrm>
              <a:prstGeom prst="rect">
                <a:avLst/>
              </a:prstGeom>
              <a:blipFill>
                <a:blip r:embed="rId5"/>
                <a:stretch>
                  <a:fillRect b="-183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
                <a:extLst>
                  <a:ext uri="{FF2B5EF4-FFF2-40B4-BE49-F238E27FC236}">
                    <a16:creationId xmlns:a16="http://schemas.microsoft.com/office/drawing/2014/main" id="{C6372BAE-CE2A-D7C1-0663-4A0414AD5298}"/>
                  </a:ext>
                </a:extLst>
              </p:cNvPr>
              <p:cNvSpPr>
                <a:spLocks noChangeArrowheads="1"/>
              </p:cNvSpPr>
              <p:nvPr/>
            </p:nvSpPr>
            <p:spPr bwMode="auto">
              <a:xfrm>
                <a:off x="1290010" y="1493560"/>
                <a:ext cx="7136186" cy="2557859"/>
              </a:xfrm>
              <a:prstGeom prst="rect">
                <a:avLst/>
              </a:prstGeom>
              <a:noFill/>
              <a:ln>
                <a:noFill/>
              </a:ln>
              <a:effectLst/>
            </p:spPr>
            <p:txBody>
              <a:bodyPr vert="horz" wrap="square" lIns="33327" tIns="33327" rIns="33327" bIns="33327" numCol="1" anchor="ctr" anchorCtr="0" compatLnSpc="1">
                <a:prstTxWarp prst="textNoShape">
                  <a:avLst/>
                </a:prstTxWarp>
                <a:spAutoFit/>
              </a:bodyPr>
              <a:lstStyle/>
              <a:p>
                <a:pPr marL="285750" lvl="0" indent="-285750" eaLnBrk="0" fontAlgn="base" hangingPunct="0">
                  <a:spcBef>
                    <a:spcPts val="600"/>
                  </a:spcBef>
                  <a:spcAft>
                    <a:spcPct val="0"/>
                  </a:spcAft>
                  <a:buClr>
                    <a:srgbClr val="FF6600"/>
                  </a:buClr>
                  <a:buFont typeface="Arial" panose="020B0604020202020204" pitchFamily="34" charset="0"/>
                  <a:buChar char="•"/>
                </a:pPr>
                <a:r>
                  <a:rPr lang="en-US" altLang="en-US" sz="1300" dirty="0">
                    <a:solidFill>
                      <a:schemeClr val="bg1"/>
                    </a:solidFill>
                    <a:latin typeface="SVN-Calling Code" panose="020B0509020202020204" pitchFamily="49" charset="0"/>
                    <a:ea typeface="Fira Code"/>
                    <a:cs typeface="Fira Code"/>
                    <a:sym typeface="Fira Code"/>
                  </a:rPr>
                  <a:t>So the </a:t>
                </a:r>
                <a14:m>
                  <m:oMath xmlns:m="http://schemas.openxmlformats.org/officeDocument/2006/math">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a:solidFill>
                              <a:schemeClr val="bg1"/>
                            </a:solidFill>
                            <a:latin typeface="Cambria Math" panose="02040503050406030204" pitchFamily="18" charset="0"/>
                            <a:ea typeface="Fira Code"/>
                            <a:cs typeface="Fira Code"/>
                            <a:sym typeface="Fira Code"/>
                          </a:rPr>
                          <m:t>h</m:t>
                        </m:r>
                      </m:e>
                      <m:sub>
                        <m:r>
                          <a:rPr lang="en-US" altLang="en-US" sz="1300">
                            <a:solidFill>
                              <a:schemeClr val="bg1"/>
                            </a:solidFill>
                            <a:latin typeface="Cambria Math" panose="02040503050406030204" pitchFamily="18" charset="0"/>
                            <a:ea typeface="Fira Code"/>
                            <a:cs typeface="Fira Code"/>
                            <a:sym typeface="Fira Code"/>
                          </a:rPr>
                          <m:t>𝑚</m:t>
                        </m:r>
                      </m:sub>
                    </m:sSub>
                    <m:r>
                      <a:rPr lang="en-US" altLang="en-US" sz="1300">
                        <a:solidFill>
                          <a:schemeClr val="bg1"/>
                        </a:solidFill>
                        <a:latin typeface="Cambria Math" panose="02040503050406030204" pitchFamily="18" charset="0"/>
                        <a:ea typeface="Fira Code"/>
                        <a:cs typeface="Fira Code"/>
                        <a:sym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a:solidFill>
                              <a:schemeClr val="bg1"/>
                            </a:solidFill>
                            <a:latin typeface="Cambria Math" panose="02040503050406030204" pitchFamily="18" charset="0"/>
                            <a:ea typeface="Fira Code"/>
                            <a:cs typeface="Fira Code"/>
                          </a:rPr>
                          <m:t>𝛽</m:t>
                        </m:r>
                      </m:e>
                      <m:sub>
                        <m:r>
                          <a:rPr lang="en-US" sz="1300">
                            <a:solidFill>
                              <a:schemeClr val="bg1"/>
                            </a:solidFill>
                            <a:latin typeface="Cambria Math" panose="02040503050406030204" pitchFamily="18" charset="0"/>
                            <a:ea typeface="Fira Code"/>
                            <a:cs typeface="Fira Code"/>
                          </a:rPr>
                          <m:t>𝑚</m:t>
                        </m:r>
                      </m:sub>
                    </m:sSub>
                  </m:oMath>
                </a14:m>
                <a:r>
                  <a:rPr lang="en-US" altLang="en-US" sz="1300" dirty="0">
                    <a:solidFill>
                      <a:schemeClr val="bg1"/>
                    </a:solidFill>
                    <a:latin typeface="SVN-Calling Code" panose="020B0509020202020204" pitchFamily="49" charset="0"/>
                    <a:ea typeface="Fira Code"/>
                    <a:cs typeface="Fira Code"/>
                    <a:sym typeface="Fira Code"/>
                  </a:rPr>
                  <a:t> will be :</a:t>
                </a:r>
              </a:p>
              <a:p>
                <a:pPr lvl="0" eaLnBrk="0" fontAlgn="base" hangingPunct="0">
                  <a:spcBef>
                    <a:spcPts val="600"/>
                  </a:spcBef>
                  <a:spcAft>
                    <a:spcPct val="0"/>
                  </a:spcAft>
                  <a:buClr>
                    <a:srgbClr val="FF6600"/>
                  </a:buClr>
                </a:pPr>
                <a:r>
                  <a:rPr lang="en-US" altLang="en-US" sz="1300" dirty="0">
                    <a:solidFill>
                      <a:schemeClr val="bg1"/>
                    </a:solidFill>
                    <a:latin typeface="SVN-Calling Code" panose="020B0509020202020204" pitchFamily="49" charset="0"/>
                    <a:ea typeface="Fira Code"/>
                    <a:cs typeface="Fira Code"/>
                    <a:sym typeface="Fira Code"/>
                  </a:rPr>
                  <a:t>	</a:t>
                </a:r>
                <a14:m>
                  <m:oMath xmlns:m="http://schemas.openxmlformats.org/officeDocument/2006/math">
                    <m:r>
                      <a:rPr lang="en-US" altLang="en-US" sz="1300" b="0" i="0" smtClean="0">
                        <a:solidFill>
                          <a:schemeClr val="bg1"/>
                        </a:solidFill>
                        <a:latin typeface="Cambria Math" panose="02040503050406030204" pitchFamily="18" charset="0"/>
                        <a:ea typeface="Fira Code"/>
                        <a:cs typeface="Fira Code"/>
                        <a:sym typeface="Fira Code"/>
                      </a:rPr>
                      <m:t> </m:t>
                    </m:r>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a:solidFill>
                              <a:schemeClr val="bg1"/>
                            </a:solidFill>
                            <a:latin typeface="Cambria Math" panose="02040503050406030204" pitchFamily="18" charset="0"/>
                            <a:ea typeface="Fira Code"/>
                            <a:cs typeface="Fira Code"/>
                            <a:sym typeface="Fira Code"/>
                          </a:rPr>
                          <m:t>h</m:t>
                        </m:r>
                      </m:e>
                      <m:sub>
                        <m:r>
                          <a:rPr lang="en-US" altLang="en-US" sz="1300">
                            <a:solidFill>
                              <a:schemeClr val="bg1"/>
                            </a:solidFill>
                            <a:latin typeface="Cambria Math" panose="02040503050406030204" pitchFamily="18" charset="0"/>
                            <a:ea typeface="Fira Code"/>
                            <a:cs typeface="Fira Code"/>
                            <a:sym typeface="Fira Code"/>
                          </a:rPr>
                          <m:t>𝑚</m:t>
                        </m:r>
                      </m:sub>
                    </m:sSub>
                    <m:r>
                      <a:rPr lang="en-US" altLang="en-US" sz="1300">
                        <a:solidFill>
                          <a:schemeClr val="bg1"/>
                        </a:solidFill>
                        <a:latin typeface="Cambria Math" panose="02040503050406030204" pitchFamily="18" charset="0"/>
                        <a:ea typeface="Fira Code"/>
                        <a:cs typeface="Fira Code"/>
                        <a:sym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a:solidFill>
                              <a:schemeClr val="bg1"/>
                            </a:solidFill>
                            <a:latin typeface="Cambria Math" panose="02040503050406030204" pitchFamily="18" charset="0"/>
                            <a:ea typeface="Fira Code"/>
                            <a:cs typeface="Fira Code"/>
                          </a:rPr>
                          <m:t>𝛽</m:t>
                        </m:r>
                      </m:e>
                      <m:sub>
                        <m:r>
                          <a:rPr lang="en-US" sz="1300">
                            <a:solidFill>
                              <a:schemeClr val="bg1"/>
                            </a:solidFill>
                            <a:latin typeface="Cambria Math" panose="02040503050406030204" pitchFamily="18" charset="0"/>
                            <a:ea typeface="Fira Code"/>
                            <a:cs typeface="Fira Code"/>
                          </a:rPr>
                          <m:t>𝑚</m:t>
                        </m:r>
                      </m:sub>
                    </m:sSub>
                    <m:r>
                      <a:rPr lang="en-US" altLang="en-US" sz="1300" b="0" i="1" smtClean="0">
                        <a:solidFill>
                          <a:schemeClr val="bg1"/>
                        </a:solidFill>
                        <a:latin typeface="Cambria Math" panose="02040503050406030204" pitchFamily="18" charset="0"/>
                        <a:ea typeface="Fira Code"/>
                        <a:cs typeface="Fira Code"/>
                        <a:sym typeface="Fira Code"/>
                      </a:rPr>
                      <m:t>=</m:t>
                    </m:r>
                    <m:sSub>
                      <m:sSubPr>
                        <m:ctrlPr>
                          <a:rPr lang="en-US" altLang="en-US" sz="1300" b="0" i="1" smtClean="0">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Fira Code"/>
                            <a:cs typeface="Fira Code"/>
                            <a:sym typeface="Fira Code"/>
                          </a:rPr>
                          <m:t>𝑎𝑟𝑔𝑚𝑖𝑛</m:t>
                        </m:r>
                      </m:e>
                      <m: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a:solidFill>
                                  <a:schemeClr val="bg1"/>
                                </a:solidFill>
                                <a:latin typeface="Cambria Math" panose="02040503050406030204" pitchFamily="18" charset="0"/>
                                <a:ea typeface="Fira Code"/>
                                <a:cs typeface="Fira Code"/>
                                <a:sym typeface="Fira Code"/>
                              </a:rPr>
                              <m:t>h</m:t>
                            </m:r>
                          </m:e>
                          <m:sub>
                            <m:r>
                              <a:rPr lang="en-US" altLang="en-US" sz="1300">
                                <a:solidFill>
                                  <a:schemeClr val="bg1"/>
                                </a:solidFill>
                                <a:latin typeface="Cambria Math" panose="02040503050406030204" pitchFamily="18" charset="0"/>
                                <a:ea typeface="Fira Code"/>
                                <a:cs typeface="Fira Code"/>
                                <a:sym typeface="Fira Code"/>
                              </a:rPr>
                              <m:t>𝑚</m:t>
                            </m:r>
                          </m:sub>
                        </m:sSub>
                        <m:r>
                          <a:rPr lang="en-US" altLang="en-US" sz="1300">
                            <a:solidFill>
                              <a:schemeClr val="bg1"/>
                            </a:solidFill>
                            <a:latin typeface="Cambria Math" panose="02040503050406030204" pitchFamily="18" charset="0"/>
                            <a:ea typeface="Fira Code"/>
                            <a:cs typeface="Fira Code"/>
                            <a:sym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a:solidFill>
                                  <a:schemeClr val="bg1"/>
                                </a:solidFill>
                                <a:latin typeface="Cambria Math" panose="02040503050406030204" pitchFamily="18" charset="0"/>
                                <a:ea typeface="Fira Code"/>
                                <a:cs typeface="Fira Code"/>
                              </a:rPr>
                              <m:t>𝛽</m:t>
                            </m:r>
                          </m:e>
                          <m:sub>
                            <m:r>
                              <a:rPr lang="en-US" sz="1300">
                                <a:solidFill>
                                  <a:schemeClr val="bg1"/>
                                </a:solidFill>
                                <a:latin typeface="Cambria Math" panose="02040503050406030204" pitchFamily="18" charset="0"/>
                                <a:ea typeface="Fira Code"/>
                                <a:cs typeface="Fira Code"/>
                              </a:rPr>
                              <m:t>𝑚</m:t>
                            </m:r>
                          </m:sub>
                        </m:sSub>
                      </m:sub>
                    </m:sSub>
                    <m:nary>
                      <m:naryPr>
                        <m:chr m:val="∑"/>
                        <m:ctrlPr>
                          <a:rPr lang="en-US" altLang="en-US" sz="1300" b="0" i="1" smtClean="0">
                            <a:solidFill>
                              <a:schemeClr val="bg1"/>
                            </a:solidFill>
                            <a:latin typeface="Cambria Math" panose="02040503050406030204" pitchFamily="18" charset="0"/>
                            <a:ea typeface="Fira Code"/>
                            <a:cs typeface="Fira Code"/>
                            <a:sym typeface="Fira Code"/>
                          </a:rPr>
                        </m:ctrlPr>
                      </m:naryPr>
                      <m:sub>
                        <m:r>
                          <m:rPr>
                            <m:brk m:alnAt="23"/>
                          </m:rPr>
                          <a:rPr lang="en-US" altLang="en-US" sz="1300" b="0" i="1" smtClean="0">
                            <a:solidFill>
                              <a:schemeClr val="bg1"/>
                            </a:solidFill>
                            <a:latin typeface="Cambria Math" panose="02040503050406030204" pitchFamily="18" charset="0"/>
                            <a:ea typeface="Fira Code"/>
                            <a:cs typeface="Fira Code"/>
                            <a:sym typeface="Fira Code"/>
                          </a:rPr>
                          <m:t>𝑖</m:t>
                        </m:r>
                        <m:r>
                          <a:rPr lang="en-US" altLang="en-US" sz="1300" b="0" i="1" smtClean="0">
                            <a:solidFill>
                              <a:schemeClr val="bg1"/>
                            </a:solidFill>
                            <a:latin typeface="Cambria Math" panose="02040503050406030204" pitchFamily="18" charset="0"/>
                            <a:ea typeface="Fira Code"/>
                            <a:cs typeface="Fira Code"/>
                            <a:sym typeface="Fira Code"/>
                          </a:rPr>
                          <m:t>=1</m:t>
                        </m:r>
                      </m:sub>
                      <m:sup>
                        <m:r>
                          <a:rPr lang="en-US" altLang="en-US" sz="1300" b="0" i="1" smtClean="0">
                            <a:solidFill>
                              <a:schemeClr val="bg1"/>
                            </a:solidFill>
                            <a:latin typeface="Cambria Math" panose="02040503050406030204" pitchFamily="18" charset="0"/>
                            <a:ea typeface="Fira Code"/>
                            <a:cs typeface="Fira Code"/>
                            <a:sym typeface="Fira Code"/>
                          </a:rPr>
                          <m:t>𝑛</m:t>
                        </m:r>
                      </m:sup>
                      <m:e>
                        <m:sSup>
                          <m:sSupPr>
                            <m:ctrlPr>
                              <a:rPr lang="en-US" altLang="en-US" sz="1300" b="0" i="1" smtClean="0">
                                <a:solidFill>
                                  <a:schemeClr val="bg1"/>
                                </a:solidFill>
                                <a:latin typeface="Cambria Math" panose="02040503050406030204" pitchFamily="18" charset="0"/>
                                <a:ea typeface="Fira Code"/>
                                <a:cs typeface="Fira Code"/>
                                <a:sym typeface="Fira Code"/>
                              </a:rPr>
                            </m:ctrlPr>
                          </m:sSupPr>
                          <m:e>
                            <m:r>
                              <a:rPr lang="en-US" altLang="en-US" sz="1300" b="0" i="1" smtClean="0">
                                <a:solidFill>
                                  <a:schemeClr val="bg1"/>
                                </a:solidFill>
                                <a:latin typeface="Cambria Math" panose="02040503050406030204" pitchFamily="18" charset="0"/>
                                <a:ea typeface="Fira Code"/>
                                <a:cs typeface="Fira Code"/>
                                <a:sym typeface="Fira Code"/>
                              </a:rPr>
                              <m:t>𝑒</m:t>
                            </m:r>
                          </m:e>
                          <m:sup>
                            <m:r>
                              <a:rPr lang="en-US" altLang="en-US" sz="1300" b="0" i="1" smtClean="0">
                                <a:solidFill>
                                  <a:schemeClr val="bg1"/>
                                </a:solidFill>
                                <a:latin typeface="Cambria Math" panose="02040503050406030204" pitchFamily="18" charset="0"/>
                                <a:ea typeface="Fira Code"/>
                                <a:cs typeface="Fira Code"/>
                                <a:sym typeface="Fira Code"/>
                              </a:rPr>
                              <m:t>−</m:t>
                            </m:r>
                            <m:sSub>
                              <m:sSubPr>
                                <m:ctrlPr>
                                  <a:rPr lang="en-US" altLang="en-US" sz="1300" b="0" i="1" smtClean="0">
                                    <a:solidFill>
                                      <a:schemeClr val="bg1"/>
                                    </a:solidFill>
                                    <a:latin typeface="Cambria Math" panose="02040503050406030204" pitchFamily="18" charset="0"/>
                                    <a:ea typeface="Fira Code"/>
                                    <a:cs typeface="Fira Code"/>
                                    <a:sym typeface="Fira Code"/>
                                  </a:rPr>
                                </m:ctrlPr>
                              </m:sSubPr>
                              <m:e>
                                <m:r>
                                  <a:rPr lang="en-US" altLang="en-US" sz="1300" b="0" i="1" smtClean="0">
                                    <a:solidFill>
                                      <a:schemeClr val="bg1"/>
                                    </a:solidFill>
                                    <a:latin typeface="Cambria Math" panose="02040503050406030204" pitchFamily="18" charset="0"/>
                                    <a:ea typeface="Fira Code"/>
                                    <a:cs typeface="Fira Code"/>
                                    <a:sym typeface="Fira Code"/>
                                  </a:rPr>
                                  <m:t>𝑦</m:t>
                                </m:r>
                              </m:e>
                              <m:sub>
                                <m:r>
                                  <a:rPr lang="en-US" altLang="en-US" sz="1300" b="0" i="1" smtClean="0">
                                    <a:solidFill>
                                      <a:schemeClr val="bg1"/>
                                    </a:solidFill>
                                    <a:latin typeface="Cambria Math" panose="02040503050406030204" pitchFamily="18" charset="0"/>
                                    <a:ea typeface="Fira Code"/>
                                    <a:cs typeface="Fira Code"/>
                                    <a:sym typeface="Fira Code"/>
                                  </a:rPr>
                                  <m:t>𝑖</m:t>
                                </m:r>
                              </m:sub>
                            </m:sSub>
                            <m:r>
                              <a:rPr lang="en-US" altLang="en-US" sz="1300" b="0" i="1" smtClean="0">
                                <a:solidFill>
                                  <a:schemeClr val="bg1"/>
                                </a:solidFill>
                                <a:latin typeface="Cambria Math" panose="02040503050406030204" pitchFamily="18" charset="0"/>
                                <a:ea typeface="Fira Code"/>
                                <a:cs typeface="Fira Code"/>
                                <a:sym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𝑓</m:t>
                                </m:r>
                              </m:e>
                              <m:sub>
                                <m:r>
                                  <m:rPr>
                                    <m:sty m:val="p"/>
                                  </m:rPr>
                                  <a:rPr lang="en-US" sz="1300" i="1">
                                    <a:solidFill>
                                      <a:schemeClr val="bg1"/>
                                    </a:solidFill>
                                    <a:latin typeface="Cambria Math" panose="02040503050406030204" pitchFamily="18" charset="0"/>
                                    <a:ea typeface="Fira Code"/>
                                    <a:cs typeface="Fira Code"/>
                                  </a:rPr>
                                  <m:t>m</m:t>
                                </m:r>
                                <m:r>
                                  <a:rPr lang="en-US" sz="1300" i="1">
                                    <a:solidFill>
                                      <a:schemeClr val="bg1"/>
                                    </a:solidFill>
                                    <a:latin typeface="Cambria Math" panose="02040503050406030204" pitchFamily="18" charset="0"/>
                                    <a:ea typeface="Fira Code"/>
                                    <a:cs typeface="Fira Code"/>
                                  </a:rPr>
                                  <m:t>−1</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 </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m:rPr>
                                        <m:sty m:val="p"/>
                                      </m:rPr>
                                      <a:rPr lang="en-US" sz="1300" i="1">
                                        <a:solidFill>
                                          <a:schemeClr val="bg1"/>
                                        </a:solidFill>
                                        <a:latin typeface="Cambria Math" panose="02040503050406030204" pitchFamily="18" charset="0"/>
                                        <a:ea typeface="Fira Code"/>
                                        <a:cs typeface="Fira Code"/>
                                      </a:rPr>
                                      <m:t>i</m:t>
                                    </m:r>
                                  </m:sub>
                                </m:sSub>
                              </m:e>
                            </m:d>
                            <m:r>
                              <a:rPr lang="en-US" sz="1300" i="1">
                                <a:solidFill>
                                  <a:schemeClr val="bg1"/>
                                </a:solidFill>
                                <a:latin typeface="Cambria Math" panose="02040503050406030204" pitchFamily="18" charset="0"/>
                                <a:ea typeface="Fira Code"/>
                                <a:cs typeface="Fira Code"/>
                              </a:rPr>
                              <m:t> + </m:t>
                            </m:r>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b="0" i="1" smtClean="0">
                                    <a:solidFill>
                                      <a:schemeClr val="bg1"/>
                                    </a:solidFill>
                                    <a:latin typeface="Cambria Math" panose="02040503050406030204" pitchFamily="18" charset="0"/>
                                    <a:ea typeface="Fira Code"/>
                                    <a:cs typeface="Fira Code"/>
                                    <a:sym typeface="Fira Code"/>
                                  </a:rPr>
                                  <m:t>h</m:t>
                                </m:r>
                              </m:e>
                              <m:sub>
                                <m:r>
                                  <a:rPr lang="en-US" altLang="en-US" sz="1300" i="1">
                                    <a:solidFill>
                                      <a:schemeClr val="bg1"/>
                                    </a:solidFill>
                                    <a:latin typeface="Cambria Math" panose="02040503050406030204" pitchFamily="18" charset="0"/>
                                    <a:ea typeface="Fira Code"/>
                                    <a:cs typeface="Fira Code"/>
                                    <a:sym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 </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m:rPr>
                                        <m:sty m:val="p"/>
                                      </m:rPr>
                                      <a:rPr lang="en-US" sz="1300" i="1">
                                        <a:solidFill>
                                          <a:schemeClr val="bg1"/>
                                        </a:solidFill>
                                        <a:latin typeface="Cambria Math" panose="02040503050406030204" pitchFamily="18" charset="0"/>
                                        <a:ea typeface="Fira Code"/>
                                        <a:cs typeface="Fira Code"/>
                                      </a:rPr>
                                      <m:t>i</m:t>
                                    </m:r>
                                  </m:sub>
                                </m:sSub>
                              </m:e>
                            </m:d>
                            <m:r>
                              <a:rPr lang="en-US" sz="1300" b="0" i="1" smtClean="0">
                                <a:solidFill>
                                  <a:schemeClr val="bg1"/>
                                </a:solidFill>
                                <a:latin typeface="Cambria Math" panose="02040503050406030204" pitchFamily="18" charset="0"/>
                                <a:ea typeface="Fira Code"/>
                                <a:cs typeface="Fira Code"/>
                              </a:rPr>
                              <m:t>)</m:t>
                            </m:r>
                          </m:sup>
                        </m:sSup>
                      </m:e>
                    </m:nary>
                  </m:oMath>
                </a14:m>
                <a:endParaRPr lang="en-US" altLang="en-US" sz="1300" b="0" dirty="0">
                  <a:solidFill>
                    <a:schemeClr val="bg1"/>
                  </a:solidFill>
                  <a:latin typeface="SVN-Calling Code" panose="020B0509020202020204" pitchFamily="49" charset="0"/>
                  <a:ea typeface="Fira Code"/>
                  <a:cs typeface="Fira Code"/>
                  <a:sym typeface="Fira Code"/>
                </a:endParaRPr>
              </a:p>
              <a:p>
                <a:pPr lvl="0" eaLnBrk="0" fontAlgn="base" hangingPunct="0">
                  <a:spcBef>
                    <a:spcPts val="600"/>
                  </a:spcBef>
                  <a:spcAft>
                    <a:spcPct val="0"/>
                  </a:spcAft>
                  <a:buClr>
                    <a:srgbClr val="FF6600"/>
                  </a:buClr>
                </a:pPr>
                <a:r>
                  <a:rPr lang="en-US" altLang="en-US" sz="1300" dirty="0">
                    <a:solidFill>
                      <a:schemeClr val="bg1"/>
                    </a:solidFill>
                    <a:latin typeface="SVN-Calling Code" panose="020B0509020202020204" pitchFamily="49" charset="0"/>
                    <a:ea typeface="Fira Code"/>
                    <a:cs typeface="Fira Code"/>
                    <a:sym typeface="Fira Code"/>
                  </a:rPr>
                  <a:t>	      </a:t>
                </a:r>
                <a14:m>
                  <m:oMath xmlns:m="http://schemas.openxmlformats.org/officeDocument/2006/math">
                    <m:r>
                      <a:rPr lang="en-US" altLang="en-US" sz="1300" i="1">
                        <a:solidFill>
                          <a:schemeClr val="bg1"/>
                        </a:solidFill>
                        <a:latin typeface="Cambria Math" panose="02040503050406030204" pitchFamily="18" charset="0"/>
                        <a:ea typeface="Fira Code"/>
                        <a:cs typeface="Fira Code"/>
                        <a:sym typeface="Fira Code"/>
                      </a:rPr>
                      <m:t>=</m:t>
                    </m:r>
                    <m:r>
                      <a:rPr lang="en-US" altLang="en-US" sz="1300" i="1">
                        <a:solidFill>
                          <a:schemeClr val="bg1"/>
                        </a:solidFill>
                        <a:latin typeface="Cambria Math" panose="02040503050406030204" pitchFamily="18" charset="0"/>
                        <a:ea typeface="Fira Code"/>
                        <a:cs typeface="Fira Code"/>
                        <a:sym typeface="Fira Code"/>
                      </a:rPr>
                      <m:t>𝑎𝑟𝑔𝑚𝑖</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𝑛</m:t>
                        </m:r>
                      </m:e>
                      <m: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a:solidFill>
                                  <a:schemeClr val="bg1"/>
                                </a:solidFill>
                                <a:latin typeface="Cambria Math" panose="02040503050406030204" pitchFamily="18" charset="0"/>
                                <a:ea typeface="Fira Code"/>
                                <a:cs typeface="Fira Code"/>
                                <a:sym typeface="Fira Code"/>
                              </a:rPr>
                              <m:t>h</m:t>
                            </m:r>
                          </m:e>
                          <m:sub>
                            <m:r>
                              <a:rPr lang="en-US" altLang="en-US" sz="1300">
                                <a:solidFill>
                                  <a:schemeClr val="bg1"/>
                                </a:solidFill>
                                <a:latin typeface="Cambria Math" panose="02040503050406030204" pitchFamily="18" charset="0"/>
                                <a:ea typeface="Fira Code"/>
                                <a:cs typeface="Fira Code"/>
                                <a:sym typeface="Fira Code"/>
                              </a:rPr>
                              <m:t>𝑚</m:t>
                            </m:r>
                          </m:sub>
                        </m:sSub>
                        <m:r>
                          <a:rPr lang="en-US" altLang="en-US" sz="1300">
                            <a:solidFill>
                              <a:schemeClr val="bg1"/>
                            </a:solidFill>
                            <a:latin typeface="Cambria Math" panose="02040503050406030204" pitchFamily="18" charset="0"/>
                            <a:ea typeface="Fira Code"/>
                            <a:cs typeface="Fira Code"/>
                            <a:sym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a:solidFill>
                                  <a:schemeClr val="bg1"/>
                                </a:solidFill>
                                <a:latin typeface="Cambria Math" panose="02040503050406030204" pitchFamily="18" charset="0"/>
                                <a:ea typeface="Fira Code"/>
                                <a:cs typeface="Fira Code"/>
                              </a:rPr>
                              <m:t>𝛽</m:t>
                            </m:r>
                          </m:e>
                          <m:sub>
                            <m:r>
                              <a:rPr lang="en-US" sz="1300">
                                <a:solidFill>
                                  <a:schemeClr val="bg1"/>
                                </a:solidFill>
                                <a:latin typeface="Cambria Math" panose="02040503050406030204" pitchFamily="18" charset="0"/>
                                <a:ea typeface="Fira Code"/>
                                <a:cs typeface="Fira Code"/>
                              </a:rPr>
                              <m:t>𝑚</m:t>
                            </m:r>
                          </m:sub>
                        </m:sSub>
                      </m:sub>
                    </m:sSub>
                    <m:nary>
                      <m:naryPr>
                        <m:chr m:val="∑"/>
                        <m:ctrlPr>
                          <a:rPr lang="en-US" sz="1300" i="1">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𝑓</m:t>
                                </m:r>
                              </m:e>
                              <m:sub>
                                <m:r>
                                  <a:rPr lang="en-US" sz="1300" i="1">
                                    <a:solidFill>
                                      <a:schemeClr val="bg1"/>
                                    </a:solidFill>
                                    <a:latin typeface="Cambria Math" panose="02040503050406030204" pitchFamily="18" charset="0"/>
                                    <a:ea typeface="Fira Code"/>
                                    <a:cs typeface="Fira Code"/>
                                  </a:rPr>
                                  <m:t>𝑚</m:t>
                                </m:r>
                                <m:r>
                                  <a:rPr lang="en-US" sz="1300" i="1">
                                    <a:solidFill>
                                      <a:schemeClr val="bg1"/>
                                    </a:solidFill>
                                    <a:latin typeface="Cambria Math" panose="02040503050406030204" pitchFamily="18" charset="0"/>
                                    <a:ea typeface="Fira Code"/>
                                    <a:cs typeface="Fira Code"/>
                                  </a:rPr>
                                  <m:t>−1</m:t>
                                </m:r>
                              </m:sub>
                            </m:sSub>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p>
                        </m:sSup>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sSub>
                              <m:sSubPr>
                                <m:ctrlPr>
                                  <a:rPr lang="en-US" sz="1300" i="1">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h</m:t>
                                </m:r>
                              </m:e>
                              <m:sub>
                                <m:r>
                                  <a:rPr lang="en-US" sz="1300" i="1">
                                    <a:solidFill>
                                      <a:schemeClr val="bg1"/>
                                    </a:solidFill>
                                    <a:latin typeface="Cambria Math" panose="02040503050406030204" pitchFamily="18" charset="0"/>
                                    <a:ea typeface="Fira Code"/>
                                    <a:cs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p>
                        </m:sSup>
                      </m:e>
                    </m:nary>
                  </m:oMath>
                </a14:m>
                <a:endParaRPr lang="en-US" alt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altLang="en-US" sz="1300" dirty="0">
                    <a:solidFill>
                      <a:schemeClr val="bg1"/>
                    </a:solidFill>
                    <a:latin typeface="SVN-Calling Code" panose="020B0509020202020204" pitchFamily="49" charset="0"/>
                    <a:ea typeface="Fira Code"/>
                    <a:cs typeface="Fira Code"/>
                    <a:sym typeface="Fira Code"/>
                  </a:rPr>
                  <a:t>	      </a:t>
                </a:r>
                <a14:m>
                  <m:oMath xmlns:m="http://schemas.openxmlformats.org/officeDocument/2006/math">
                    <m:r>
                      <a:rPr lang="en-US" altLang="en-US" sz="1300" i="1">
                        <a:solidFill>
                          <a:schemeClr val="bg1"/>
                        </a:solidFill>
                        <a:latin typeface="Cambria Math" panose="02040503050406030204" pitchFamily="18" charset="0"/>
                        <a:ea typeface="Fira Code"/>
                        <a:cs typeface="Fira Code"/>
                        <a:sym typeface="Fira Code"/>
                      </a:rPr>
                      <m:t>=</m:t>
                    </m:r>
                    <m:r>
                      <a:rPr lang="en-US" sz="1300" i="1">
                        <a:solidFill>
                          <a:schemeClr val="bg1"/>
                        </a:solidFill>
                        <a:latin typeface="Cambria Math" panose="02040503050406030204" pitchFamily="18" charset="0"/>
                        <a:ea typeface="Fira Code"/>
                        <a:cs typeface="Fira Code"/>
                      </a:rPr>
                      <m:t>𝑎𝑟𝑔𝑚𝑖</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𝑛</m:t>
                        </m:r>
                      </m:e>
                      <m: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a:solidFill>
                                  <a:schemeClr val="bg1"/>
                                </a:solidFill>
                                <a:latin typeface="Cambria Math" panose="02040503050406030204" pitchFamily="18" charset="0"/>
                                <a:ea typeface="Fira Code"/>
                                <a:cs typeface="Fira Code"/>
                                <a:sym typeface="Fira Code"/>
                              </a:rPr>
                              <m:t>h</m:t>
                            </m:r>
                          </m:e>
                          <m:sub>
                            <m:r>
                              <a:rPr lang="en-US" altLang="en-US" sz="1300">
                                <a:solidFill>
                                  <a:schemeClr val="bg1"/>
                                </a:solidFill>
                                <a:latin typeface="Cambria Math" panose="02040503050406030204" pitchFamily="18" charset="0"/>
                                <a:ea typeface="Fira Code"/>
                                <a:cs typeface="Fira Code"/>
                                <a:sym typeface="Fira Code"/>
                              </a:rPr>
                              <m:t>𝑚</m:t>
                            </m:r>
                          </m:sub>
                        </m:sSub>
                        <m:r>
                          <a:rPr lang="en-US" altLang="en-US" sz="1300">
                            <a:solidFill>
                              <a:schemeClr val="bg1"/>
                            </a:solidFill>
                            <a:latin typeface="Cambria Math" panose="02040503050406030204" pitchFamily="18" charset="0"/>
                            <a:ea typeface="Fira Code"/>
                            <a:cs typeface="Fira Code"/>
                            <a:sym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a:solidFill>
                                  <a:schemeClr val="bg1"/>
                                </a:solidFill>
                                <a:latin typeface="Cambria Math" panose="02040503050406030204" pitchFamily="18" charset="0"/>
                                <a:ea typeface="Fira Code"/>
                                <a:cs typeface="Fira Code"/>
                              </a:rPr>
                              <m:t>𝛽</m:t>
                            </m:r>
                          </m:e>
                          <m:sub>
                            <m:r>
                              <a:rPr lang="en-US" sz="1300">
                                <a:solidFill>
                                  <a:schemeClr val="bg1"/>
                                </a:solidFill>
                                <a:latin typeface="Cambria Math" panose="02040503050406030204" pitchFamily="18" charset="0"/>
                                <a:ea typeface="Fira Code"/>
                                <a:cs typeface="Fira Code"/>
                              </a:rPr>
                              <m:t>𝑚</m:t>
                            </m:r>
                          </m:sub>
                        </m:sSub>
                      </m:sub>
                    </m:sSub>
                    <m:nary>
                      <m:naryPr>
                        <m:chr m:val="∑"/>
                        <m:ctrlPr>
                          <a:rPr lang="en-US" sz="1300" i="1">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sSub>
                              <m:sSubPr>
                                <m:ctrlPr>
                                  <a:rPr lang="en-US" sz="1300" i="1" smtClean="0">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h</m:t>
                                </m:r>
                              </m:e>
                              <m:sub>
                                <m:r>
                                  <a:rPr lang="en-US" sz="1300" b="0" i="1" smtClean="0">
                                    <a:solidFill>
                                      <a:schemeClr val="bg1"/>
                                    </a:solidFill>
                                    <a:latin typeface="Cambria Math" panose="02040503050406030204" pitchFamily="18" charset="0"/>
                                    <a:ea typeface="Fira Code"/>
                                    <a:cs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p>
                        </m:sSup>
                      </m:e>
                    </m:nary>
                  </m:oMath>
                </a14:m>
                <a:endParaRPr lang="en-US" alt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altLang="en-US" sz="1300" i="1" dirty="0">
                    <a:solidFill>
                      <a:schemeClr val="bg1"/>
                    </a:solidFill>
                    <a:latin typeface="Cambria Math" panose="02040503050406030204" pitchFamily="18" charset="0"/>
                    <a:ea typeface="Fira Code"/>
                    <a:cs typeface="Fira Code"/>
                    <a:sym typeface="Fira Code"/>
                  </a:rPr>
                  <a:t>	</a:t>
                </a:r>
                <a:r>
                  <a:rPr lang="en-US" altLang="en-US" sz="1300" dirty="0">
                    <a:solidFill>
                      <a:schemeClr val="bg1"/>
                    </a:solidFill>
                    <a:latin typeface="SVN-Calling Code" panose="020B0509020202020204" pitchFamily="49" charset="0"/>
                    <a:ea typeface="Fira Code"/>
                    <a:cs typeface="Fira Code"/>
                    <a:sym typeface="Fira Code"/>
                  </a:rPr>
                  <a:t>with </a:t>
                </a:r>
                <a14:m>
                  <m:oMath xmlns:m="http://schemas.openxmlformats.org/officeDocument/2006/math">
                    <m:sSub>
                      <m:sSubPr>
                        <m:ctrlPr>
                          <a:rPr lang="en-US" altLang="en-US" sz="1300" i="1" smtClean="0">
                            <a:solidFill>
                              <a:schemeClr val="bg1"/>
                            </a:solidFill>
                            <a:latin typeface="Cambria Math" panose="02040503050406030204" pitchFamily="18" charset="0"/>
                            <a:ea typeface="Cambria Math" panose="02040503050406030204" pitchFamily="18" charset="0"/>
                            <a:cs typeface="Fira Code"/>
                            <a:sym typeface="Fira Code"/>
                          </a:rPr>
                        </m:ctrlPr>
                      </m:sSubPr>
                      <m:e>
                        <m:r>
                          <a:rPr lang="en-US" altLang="en-US" sz="1300" i="1" smtClean="0">
                            <a:solidFill>
                              <a:schemeClr val="bg1"/>
                            </a:solidFill>
                            <a:latin typeface="Cambria Math" panose="02040503050406030204" pitchFamily="18" charset="0"/>
                            <a:ea typeface="Cambria Math" panose="02040503050406030204" pitchFamily="18" charset="0"/>
                            <a:cs typeface="Fira Code"/>
                            <a:sym typeface="Fira Code"/>
                          </a:rPr>
                          <m:t>𝜔</m:t>
                        </m:r>
                      </m:e>
                      <m:sub>
                        <m:r>
                          <a:rPr lang="en-US" altLang="en-US" sz="1300" b="0" i="1" smtClean="0">
                            <a:solidFill>
                              <a:schemeClr val="bg1"/>
                            </a:solidFill>
                            <a:latin typeface="Cambria Math" panose="02040503050406030204" pitchFamily="18" charset="0"/>
                            <a:ea typeface="Cambria Math" panose="02040503050406030204" pitchFamily="18" charset="0"/>
                            <a:cs typeface="Fira Code"/>
                            <a:sym typeface="Fira Code"/>
                          </a:rPr>
                          <m:t>𝑖</m:t>
                        </m:r>
                      </m:sub>
                    </m:sSub>
                    <m:r>
                      <a:rPr lang="en-US" altLang="en-US" sz="1300" b="0" i="1" smtClean="0">
                        <a:solidFill>
                          <a:schemeClr val="bg1"/>
                        </a:solidFill>
                        <a:latin typeface="Cambria Math" panose="02040503050406030204" pitchFamily="18" charset="0"/>
                        <a:ea typeface="Cambria Math" panose="02040503050406030204" pitchFamily="18" charset="0"/>
                        <a:cs typeface="Fira Code"/>
                        <a:sym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𝑓</m:t>
                            </m:r>
                          </m:e>
                          <m:sub>
                            <m:r>
                              <a:rPr lang="en-US" sz="1300" i="1">
                                <a:solidFill>
                                  <a:schemeClr val="bg1"/>
                                </a:solidFill>
                                <a:latin typeface="Cambria Math" panose="02040503050406030204" pitchFamily="18" charset="0"/>
                                <a:ea typeface="Fira Code"/>
                                <a:cs typeface="Fira Code"/>
                              </a:rPr>
                              <m:t>𝑚</m:t>
                            </m:r>
                            <m:r>
                              <a:rPr lang="en-US" sz="1300" i="1">
                                <a:solidFill>
                                  <a:schemeClr val="bg1"/>
                                </a:solidFill>
                                <a:latin typeface="Cambria Math" panose="02040503050406030204" pitchFamily="18" charset="0"/>
                                <a:ea typeface="Fira Code"/>
                                <a:cs typeface="Fira Code"/>
                              </a:rPr>
                              <m:t>−1</m:t>
                            </m:r>
                          </m:sub>
                        </m:sSub>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p>
                    </m:sSup>
                  </m:oMath>
                </a14:m>
                <a:r>
                  <a:rPr lang="en-US" altLang="en-US" sz="1300" i="1" dirty="0">
                    <a:solidFill>
                      <a:schemeClr val="bg1"/>
                    </a:solidFill>
                    <a:latin typeface="Cambria Math" panose="02040503050406030204" pitchFamily="18" charset="0"/>
                    <a:ea typeface="Fira Code"/>
                    <a:cs typeface="Fira Code"/>
                    <a:sym typeface="Fira Code"/>
                  </a:rPr>
                  <a:t>  </a:t>
                </a:r>
                <a:r>
                  <a:rPr lang="en-US" altLang="en-US" sz="1300" dirty="0">
                    <a:solidFill>
                      <a:schemeClr val="bg1"/>
                    </a:solidFill>
                    <a:latin typeface="Cambria Math" panose="02040503050406030204" pitchFamily="18" charset="0"/>
                    <a:ea typeface="Fira Code"/>
                    <a:cs typeface="Fira Code"/>
                    <a:sym typeface="Fira Code"/>
                  </a:rPr>
                  <a:t> : exponential </a:t>
                </a:r>
                <a:r>
                  <a:rPr lang="en-US" altLang="en-US" sz="1300" dirty="0">
                    <a:solidFill>
                      <a:schemeClr val="bg1"/>
                    </a:solidFill>
                    <a:latin typeface="SVN-Calling Code" panose="020B0509020202020204" pitchFamily="49" charset="0"/>
                    <a:ea typeface="Fira Code"/>
                    <a:cs typeface="Fira Code"/>
                    <a:sym typeface="Fira Code"/>
                  </a:rPr>
                  <a:t>loss of </a:t>
                </a:r>
                <a14:m>
                  <m:oMath xmlns:m="http://schemas.openxmlformats.org/officeDocument/2006/math">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𝑓</m:t>
                        </m:r>
                      </m:e>
                      <m:sub>
                        <m:r>
                          <a:rPr lang="en-US" sz="1300" i="1">
                            <a:solidFill>
                              <a:schemeClr val="bg1"/>
                            </a:solidFill>
                            <a:latin typeface="Cambria Math" panose="02040503050406030204" pitchFamily="18" charset="0"/>
                            <a:ea typeface="Fira Code"/>
                            <a:cs typeface="Fira Code"/>
                          </a:rPr>
                          <m:t>𝑚</m:t>
                        </m:r>
                        <m:r>
                          <a:rPr lang="en-US" sz="1300" i="1">
                            <a:solidFill>
                              <a:schemeClr val="bg1"/>
                            </a:solidFill>
                            <a:latin typeface="Cambria Math" panose="02040503050406030204" pitchFamily="18" charset="0"/>
                            <a:ea typeface="Fira Code"/>
                            <a:cs typeface="Fira Code"/>
                          </a:rPr>
                          <m:t>−1</m:t>
                        </m:r>
                      </m:sub>
                    </m:sSub>
                    <m:r>
                      <a:rPr lang="en-US" sz="1300" i="1">
                        <a:solidFill>
                          <a:schemeClr val="bg1"/>
                        </a:solidFill>
                        <a:latin typeface="Cambria Math" panose="02040503050406030204" pitchFamily="18" charset="0"/>
                        <a:ea typeface="Fira Code"/>
                        <a:cs typeface="Fira Code"/>
                      </a:rPr>
                      <m:t>(</m:t>
                    </m:r>
                    <m:sSub>
                      <m:sSubPr>
                        <m:ctrlPr>
                          <a:rPr lang="en-US" sz="1300" i="1" smtClean="0">
                            <a:solidFill>
                              <a:schemeClr val="bg1"/>
                            </a:solidFill>
                            <a:latin typeface="Cambria Math" panose="02040503050406030204" pitchFamily="18" charset="0"/>
                            <a:ea typeface="Fira Code"/>
                            <a:cs typeface="Fira Code"/>
                          </a:rPr>
                        </m:ctrlPr>
                      </m:sSubPr>
                      <m:e>
                        <m:r>
                          <a:rPr lang="en-US" sz="1300" b="0" i="1" smtClean="0">
                            <a:solidFill>
                              <a:schemeClr val="bg1"/>
                            </a:solidFill>
                            <a:latin typeface="Cambria Math" panose="02040503050406030204" pitchFamily="18" charset="0"/>
                            <a:ea typeface="Fira Code"/>
                            <a:cs typeface="Fira Code"/>
                          </a:rPr>
                          <m:t>𝑥</m:t>
                        </m:r>
                      </m:e>
                      <m:sub>
                        <m:r>
                          <a:rPr lang="en-US" sz="1300" b="0" i="1" smtClean="0">
                            <a:solidFill>
                              <a:schemeClr val="bg1"/>
                            </a:solidFill>
                            <a:latin typeface="Cambria Math" panose="02040503050406030204" pitchFamily="18" charset="0"/>
                            <a:ea typeface="Fira Code"/>
                            <a:cs typeface="Fira Code"/>
                          </a:rPr>
                          <m:t>𝑖</m:t>
                        </m:r>
                      </m:sub>
                    </m:sSub>
                    <m:r>
                      <a:rPr lang="en-US" sz="1300" b="0" i="1" smtClean="0">
                        <a:solidFill>
                          <a:schemeClr val="bg1"/>
                        </a:solidFill>
                        <a:latin typeface="Cambria Math" panose="02040503050406030204" pitchFamily="18" charset="0"/>
                        <a:ea typeface="Fira Code"/>
                        <a:cs typeface="Fira Code"/>
                      </a:rPr>
                      <m:t>)</m:t>
                    </m:r>
                  </m:oMath>
                </a14:m>
                <a:endParaRPr lang="en-US" altLang="en-US" sz="1300" i="1" dirty="0">
                  <a:solidFill>
                    <a:schemeClr val="bg1"/>
                  </a:solidFill>
                  <a:latin typeface="SVN-Calling Code" panose="020B0509020202020204" pitchFamily="49" charset="0"/>
                  <a:ea typeface="Fira Code"/>
                  <a:cs typeface="Fira Code"/>
                  <a:sym typeface="Fira Code"/>
                </a:endParaRPr>
              </a:p>
              <a:p>
                <a:pPr marL="285750" lvl="0" indent="-285750" eaLnBrk="0" fontAlgn="base" hangingPunct="0">
                  <a:spcBef>
                    <a:spcPts val="600"/>
                  </a:spcBef>
                  <a:spcAft>
                    <a:spcPct val="0"/>
                  </a:spcAft>
                  <a:buClr>
                    <a:srgbClr val="FF6600"/>
                  </a:buClr>
                  <a:buFont typeface="Arial" panose="020B0604020202020204" pitchFamily="34" charset="0"/>
                  <a:buChar char="•"/>
                </a:pPr>
                <a:r>
                  <a:rPr lang="en-US" altLang="en-US" sz="1300" dirty="0">
                    <a:solidFill>
                      <a:schemeClr val="bg1"/>
                    </a:solidFill>
                    <a:latin typeface="Cambria Math" panose="02040503050406030204" pitchFamily="18" charset="0"/>
                    <a:ea typeface="Fira Code"/>
                    <a:cs typeface="Fira Code"/>
                    <a:sym typeface="Fira Code"/>
                  </a:rPr>
                  <a:t>So</a:t>
                </a:r>
                <a:r>
                  <a:rPr lang="en-US" altLang="en-US" sz="1300" i="1" dirty="0">
                    <a:solidFill>
                      <a:schemeClr val="bg1"/>
                    </a:solidFill>
                    <a:latin typeface="Cambria Math" panose="02040503050406030204" pitchFamily="18" charset="0"/>
                    <a:ea typeface="Fira Code"/>
                    <a:cs typeface="Fira Code"/>
                    <a:sym typeface="Fira Code"/>
                  </a:rPr>
                  <a:t>    </a:t>
                </a:r>
                <a14:m>
                  <m:oMath xmlns:m="http://schemas.openxmlformats.org/officeDocument/2006/math">
                    <m:nary>
                      <m:naryPr>
                        <m:chr m:val="∑"/>
                        <m:ctrlPr>
                          <a:rPr lang="en-US" sz="1300" i="1">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h</m:t>
                                </m:r>
                              </m:e>
                              <m:sub>
                                <m:r>
                                  <a:rPr lang="en-US" sz="1300" i="1">
                                    <a:solidFill>
                                      <a:schemeClr val="bg1"/>
                                    </a:solidFill>
                                    <a:latin typeface="Cambria Math" panose="02040503050406030204" pitchFamily="18" charset="0"/>
                                    <a:ea typeface="Fira Code"/>
                                    <a:cs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p>
                        </m:sSup>
                      </m:e>
                    </m:nary>
                    <m:r>
                      <a:rPr lang="en-US" altLang="en-US" sz="1300" i="1">
                        <a:solidFill>
                          <a:schemeClr val="bg1"/>
                        </a:solidFill>
                        <a:latin typeface="Cambria Math" panose="02040503050406030204" pitchFamily="18" charset="0"/>
                        <a:ea typeface="Fira Code"/>
                        <a:cs typeface="Fira Code"/>
                        <a:sym typeface="Fira Code"/>
                      </a:rPr>
                      <m:t>=</m:t>
                    </m:r>
                    <m:nary>
                      <m:naryPr>
                        <m:chr m:val="∑"/>
                        <m:supHide m:val="on"/>
                        <m:ctrlPr>
                          <a:rPr lang="en-US" sz="1300" i="1">
                            <a:solidFill>
                              <a:schemeClr val="bg1"/>
                            </a:solidFill>
                            <a:latin typeface="Cambria Math" panose="02040503050406030204" pitchFamily="18" charset="0"/>
                            <a:ea typeface="Fira Code"/>
                            <a:cs typeface="Fira Code"/>
                          </a:rPr>
                        </m:ctrlPr>
                      </m:naryPr>
                      <m: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h</m:t>
                        </m:r>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b>
                      <m:sup/>
                      <m:e>
                        <m:sSub>
                          <m:sSubPr>
                            <m:ctrlPr>
                              <a:rPr lang="en-US" sz="1300" i="1" smtClean="0">
                                <a:solidFill>
                                  <a:schemeClr val="bg1"/>
                                </a:solidFill>
                                <a:latin typeface="Cambria Math" panose="02040503050406030204" pitchFamily="18" charset="0"/>
                                <a:ea typeface="Fira Code"/>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nary>
                    <m:r>
                      <a:rPr lang="en-US" sz="1300" i="1">
                        <a:solidFill>
                          <a:schemeClr val="bg1"/>
                        </a:solidFill>
                        <a:latin typeface="Cambria Math" panose="02040503050406030204" pitchFamily="18" charset="0"/>
                        <a:ea typeface="Fira Code"/>
                        <a:cs typeface="Fira Code"/>
                      </a:rPr>
                      <m:t>+</m:t>
                    </m:r>
                    <m:nary>
                      <m:naryPr>
                        <m:chr m:val="∑"/>
                        <m:supHide m:val="on"/>
                        <m:ctrlPr>
                          <a:rPr lang="en-US" sz="1300" i="1">
                            <a:solidFill>
                              <a:schemeClr val="bg1"/>
                            </a:solidFill>
                            <a:latin typeface="Cambria Math" panose="02040503050406030204" pitchFamily="18" charset="0"/>
                            <a:ea typeface="Fira Code"/>
                            <a:cs typeface="Fira Code"/>
                          </a:rPr>
                        </m:ctrlPr>
                      </m:naryPr>
                      <m: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h</m:t>
                        </m:r>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b>
                      <m:sup/>
                      <m:e>
                        <m:sSub>
                          <m:sSubPr>
                            <m:ctrlPr>
                              <a:rPr lang="en-US" sz="1300" i="1">
                                <a:solidFill>
                                  <a:schemeClr val="bg1"/>
                                </a:solidFill>
                                <a:latin typeface="Cambria Math" panose="02040503050406030204" pitchFamily="18" charset="0"/>
                                <a:ea typeface="Fira Code"/>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smtClean="0">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nary>
                  </m:oMath>
                </a14:m>
                <a:endParaRPr lang="en-US" alt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altLang="en-US" sz="1300" i="1" dirty="0">
                    <a:solidFill>
                      <a:schemeClr val="bg1"/>
                    </a:solidFill>
                    <a:latin typeface="Cambria Math" panose="02040503050406030204" pitchFamily="18" charset="0"/>
                    <a:ea typeface="Fira Code"/>
                    <a:cs typeface="Fira Code"/>
                    <a:sym typeface="Fira Code"/>
                  </a:rPr>
                  <a:t>	               	                 </a:t>
                </a:r>
                <a14:m>
                  <m:oMath xmlns:m="http://schemas.openxmlformats.org/officeDocument/2006/math">
                    <m:r>
                      <a:rPr lang="en-US" altLang="en-US" sz="1300" i="1">
                        <a:solidFill>
                          <a:schemeClr val="bg1"/>
                        </a:solidFill>
                        <a:latin typeface="Cambria Math" panose="02040503050406030204" pitchFamily="18" charset="0"/>
                        <a:ea typeface="Fira Code"/>
                        <a:cs typeface="Fira Code"/>
                        <a:sym typeface="Fira Code"/>
                      </a:rPr>
                      <m:t>=</m:t>
                    </m:r>
                    <m:limLow>
                      <m:limLowPr>
                        <m:ctrlPr>
                          <a:rPr lang="en-US" sz="1300" i="1">
                            <a:solidFill>
                              <a:schemeClr val="bg1"/>
                            </a:solidFill>
                            <a:latin typeface="Cambria Math" panose="02040503050406030204" pitchFamily="18" charset="0"/>
                            <a:ea typeface="Fira Code"/>
                            <a:cs typeface="Fira Code"/>
                          </a:rPr>
                        </m:ctrlPr>
                      </m:limLowPr>
                      <m:e>
                        <m:groupChr>
                          <m:groupChrPr>
                            <m:chr m:val="⏟"/>
                            <m:ctrlPr>
                              <a:rPr lang="en-US" sz="1300" i="1">
                                <a:solidFill>
                                  <a:schemeClr val="bg1"/>
                                </a:solidFill>
                                <a:latin typeface="Cambria Math" panose="02040503050406030204" pitchFamily="18" charset="0"/>
                                <a:ea typeface="Fira Code"/>
                                <a:cs typeface="Fira Code"/>
                              </a:rPr>
                            </m:ctrlPr>
                          </m:groupChrPr>
                          <m:e>
                            <m:nary>
                              <m:naryPr>
                                <m:chr m:val="∑"/>
                                <m:ctrlPr>
                                  <a:rPr lang="en-US" sz="1300" i="1">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nary>
                          </m:e>
                        </m:groupChr>
                      </m:e>
                      <m:lim>
                        <m:r>
                          <a:rPr lang="en-US" sz="1300" i="1">
                            <a:solidFill>
                              <a:schemeClr val="bg1"/>
                            </a:solidFill>
                            <a:latin typeface="Cambria Math" panose="02040503050406030204" pitchFamily="18" charset="0"/>
                            <a:ea typeface="Fira Code"/>
                            <a:cs typeface="Fira Code"/>
                          </a:rPr>
                          <m:t>𝑐𝑜𝑛𝑠𝑡</m:t>
                        </m:r>
                      </m:lim>
                    </m:limLow>
                    <m:r>
                      <a:rPr lang="en-US" sz="1300" i="1">
                        <a:solidFill>
                          <a:schemeClr val="bg1"/>
                        </a:solidFill>
                        <a:latin typeface="Cambria Math" panose="02040503050406030204" pitchFamily="18" charset="0"/>
                        <a:ea typeface="Fira Code"/>
                        <a:cs typeface="Fira Code"/>
                      </a:rPr>
                      <m:t>+</m:t>
                    </m:r>
                    <m:d>
                      <m:dPr>
                        <m:ctrlPr>
                          <a:rPr lang="en-US" sz="1300" i="1">
                            <a:solidFill>
                              <a:schemeClr val="bg1"/>
                            </a:solidFill>
                            <a:latin typeface="Cambria Math" panose="02040503050406030204" pitchFamily="18" charset="0"/>
                            <a:ea typeface="Fira Code"/>
                            <a:cs typeface="Fira Code"/>
                          </a:rPr>
                        </m:ctrlPr>
                      </m:dPr>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r>
                          <a:rPr lang="en-US" sz="1300" i="1">
                            <a:solidFill>
                              <a:schemeClr val="bg1"/>
                            </a:solidFill>
                            <a:latin typeface="Cambria Math" panose="02040503050406030204" pitchFamily="18" charset="0"/>
                            <a:ea typeface="Fira Code"/>
                            <a:cs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d>
                    <m:nary>
                      <m:naryPr>
                        <m:chr m:val="∑"/>
                        <m:supHide m:val="on"/>
                        <m:ctrlPr>
                          <a:rPr lang="en-US" sz="1300" i="1">
                            <a:solidFill>
                              <a:schemeClr val="bg1"/>
                            </a:solidFill>
                            <a:latin typeface="Cambria Math" panose="02040503050406030204" pitchFamily="18" charset="0"/>
                            <a:ea typeface="Fira Code"/>
                            <a:cs typeface="Fira Code"/>
                          </a:rPr>
                        </m:ctrlPr>
                      </m:naryPr>
                      <m: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h</m:t>
                        </m:r>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b>
                      <m:sup/>
                      <m:e>
                        <m:sSub>
                          <m:sSubPr>
                            <m:ctrlPr>
                              <a:rPr lang="en-US" sz="1300" i="1">
                                <a:solidFill>
                                  <a:schemeClr val="bg1"/>
                                </a:solidFill>
                                <a:latin typeface="Cambria Math" panose="02040503050406030204" pitchFamily="18" charset="0"/>
                                <a:ea typeface="Fira Code"/>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e>
                    </m:nary>
                  </m:oMath>
                </a14:m>
                <a:endParaRPr lang="en-US" sz="1300" i="1" dirty="0">
                  <a:solidFill>
                    <a:schemeClr val="bg1"/>
                  </a:solidFill>
                  <a:latin typeface="Cambria Math" panose="02040503050406030204" pitchFamily="18" charset="0"/>
                  <a:ea typeface="Fira Code"/>
                  <a:cs typeface="Fira Code"/>
                </a:endParaRPr>
              </a:p>
              <a:p>
                <a:pPr eaLnBrk="0" fontAlgn="base" hangingPunct="0">
                  <a:spcBef>
                    <a:spcPts val="600"/>
                  </a:spcBef>
                  <a:spcAft>
                    <a:spcPct val="0"/>
                  </a:spcAft>
                  <a:buClr>
                    <a:srgbClr val="FF6600"/>
                  </a:buClr>
                </a:pPr>
                <a:r>
                  <a:rPr lang="en-US" altLang="en-US" sz="1300" i="1" dirty="0">
                    <a:solidFill>
                      <a:schemeClr val="bg1"/>
                    </a:solidFill>
                    <a:latin typeface="Cambria Math" panose="02040503050406030204" pitchFamily="18" charset="0"/>
                    <a:ea typeface="Fira Code"/>
                    <a:cs typeface="Fira Code"/>
                    <a:sym typeface="Fira Code"/>
                  </a:rPr>
                  <a:t>	               	                 </a:t>
                </a:r>
                <a14:m>
                  <m:oMath xmlns:m="http://schemas.openxmlformats.org/officeDocument/2006/math">
                    <m:r>
                      <a:rPr lang="en-US" altLang="en-US" sz="1300" b="0" i="1" smtClean="0">
                        <a:solidFill>
                          <a:schemeClr val="bg1"/>
                        </a:solidFill>
                        <a:latin typeface="Cambria Math" panose="02040503050406030204" pitchFamily="18" charset="0"/>
                        <a:ea typeface="Fira Code"/>
                        <a:cs typeface="Fira Code"/>
                        <a:sym typeface="Fira Code"/>
                      </a:rPr>
                      <m:t>=</m:t>
                    </m:r>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Fira Code"/>
                            <a:cs typeface="Fira Code"/>
                            <a:sym typeface="Fira Code"/>
                          </a:rPr>
                          <m:t>𝐶</m:t>
                        </m:r>
                      </m:e>
                      <m:sub>
                        <m:r>
                          <a:rPr lang="en-US" altLang="en-US" sz="1300" i="1">
                            <a:solidFill>
                              <a:schemeClr val="bg1"/>
                            </a:solidFill>
                            <a:latin typeface="Cambria Math" panose="02040503050406030204" pitchFamily="18" charset="0"/>
                            <a:ea typeface="Fira Code"/>
                            <a:cs typeface="Fira Code"/>
                            <a:sym typeface="Fira Code"/>
                          </a:rPr>
                          <m:t>1</m:t>
                        </m:r>
                      </m:sub>
                    </m:sSub>
                    <m:r>
                      <a:rPr lang="en-US" altLang="en-US" sz="1300" i="1">
                        <a:solidFill>
                          <a:schemeClr val="bg1"/>
                        </a:solidFill>
                        <a:latin typeface="Cambria Math" panose="02040503050406030204" pitchFamily="18" charset="0"/>
                        <a:ea typeface="Fira Code"/>
                        <a:cs typeface="Fira Code"/>
                        <a:sym typeface="Fira Code"/>
                      </a:rPr>
                      <m:t>+ </m:t>
                    </m:r>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Fira Code"/>
                            <a:cs typeface="Fira Code"/>
                            <a:sym typeface="Fira Code"/>
                          </a:rPr>
                          <m:t>𝐶</m:t>
                        </m:r>
                      </m:e>
                      <m:sub>
                        <m:r>
                          <a:rPr lang="en-US" altLang="en-US" sz="1300" i="1">
                            <a:solidFill>
                              <a:schemeClr val="bg1"/>
                            </a:solidFill>
                            <a:latin typeface="Cambria Math" panose="02040503050406030204" pitchFamily="18" charset="0"/>
                            <a:ea typeface="Fira Code"/>
                            <a:cs typeface="Fira Code"/>
                            <a:sym typeface="Fira Code"/>
                          </a:rPr>
                          <m:t>2</m:t>
                        </m:r>
                      </m:sub>
                    </m:sSub>
                    <m:r>
                      <a:rPr lang="en-US" altLang="en-US" sz="1300" i="1">
                        <a:solidFill>
                          <a:schemeClr val="bg1"/>
                        </a:solidFill>
                        <a:latin typeface="Cambria Math" panose="02040503050406030204" pitchFamily="18" charset="0"/>
                        <a:ea typeface="Fira Code"/>
                        <a:cs typeface="Fira Code"/>
                        <a:sym typeface="Fira Code"/>
                      </a:rPr>
                      <m:t> </m:t>
                    </m:r>
                    <m:nary>
                      <m:naryPr>
                        <m:chr m:val="∑"/>
                        <m:ctrlPr>
                          <a:rPr lang="en-US" altLang="en-US" sz="1300" i="1">
                            <a:solidFill>
                              <a:schemeClr val="bg1"/>
                            </a:solidFill>
                            <a:latin typeface="Cambria Math" panose="02040503050406030204" pitchFamily="18" charset="0"/>
                            <a:ea typeface="Fira Code"/>
                            <a:cs typeface="Fira Code"/>
                            <a:sym typeface="Fira Code"/>
                          </a:rPr>
                        </m:ctrlPr>
                      </m:naryPr>
                      <m:sub>
                        <m:r>
                          <m:rPr>
                            <m:brk m:alnAt="23"/>
                          </m:rPr>
                          <a:rPr lang="en-US" altLang="en-US" sz="1300" i="1">
                            <a:solidFill>
                              <a:schemeClr val="bg1"/>
                            </a:solidFill>
                            <a:latin typeface="Cambria Math" panose="02040503050406030204" pitchFamily="18" charset="0"/>
                            <a:ea typeface="Fira Code"/>
                            <a:cs typeface="Fira Code"/>
                            <a:sym typeface="Fira Code"/>
                          </a:rPr>
                          <m:t>𝑖</m:t>
                        </m:r>
                        <m:r>
                          <a:rPr lang="en-US" altLang="en-US" sz="1300" i="1">
                            <a:solidFill>
                              <a:schemeClr val="bg1"/>
                            </a:solidFill>
                            <a:latin typeface="Cambria Math" panose="02040503050406030204" pitchFamily="18" charset="0"/>
                            <a:ea typeface="Fira Code"/>
                            <a:cs typeface="Fira Code"/>
                            <a:sym typeface="Fira Code"/>
                          </a:rPr>
                          <m:t>=1</m:t>
                        </m:r>
                      </m:sub>
                      <m:sup>
                        <m:r>
                          <a:rPr lang="en-US" altLang="en-US" sz="1300" i="1">
                            <a:solidFill>
                              <a:schemeClr val="bg1"/>
                            </a:solidFill>
                            <a:latin typeface="Cambria Math" panose="02040503050406030204" pitchFamily="18" charset="0"/>
                            <a:ea typeface="Fira Code"/>
                            <a:cs typeface="Fira Code"/>
                            <a:sym typeface="Fira Code"/>
                          </a:rPr>
                          <m:t>𝑛</m:t>
                        </m:r>
                      </m:sup>
                      <m:e>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𝜔</m:t>
                            </m:r>
                          </m:e>
                          <m:sub>
                            <m:r>
                              <a:rPr lang="en-US" altLang="en-US" sz="1300" i="1">
                                <a:solidFill>
                                  <a:schemeClr val="bg1"/>
                                </a:solidFill>
                                <a:latin typeface="Cambria Math" panose="02040503050406030204" pitchFamily="18" charset="0"/>
                                <a:ea typeface="Fira Code"/>
                                <a:cs typeface="Fira Code"/>
                                <a:sym typeface="Fira Code"/>
                              </a:rPr>
                              <m:t>𝑖</m:t>
                            </m:r>
                          </m:sub>
                        </m:sSub>
                      </m:e>
                    </m:nary>
                    <m:r>
                      <m:rPr>
                        <m:sty m:val="p"/>
                      </m:rPr>
                      <a:rPr lang="en-US" altLang="en-US" sz="1300" i="0">
                        <a:solidFill>
                          <a:schemeClr val="bg1"/>
                        </a:solidFill>
                        <a:latin typeface="Cambria Math" panose="02040503050406030204" pitchFamily="18" charset="0"/>
                        <a:ea typeface="Fira Code"/>
                        <a:cs typeface="Fira Code"/>
                        <a:sym typeface="Fira Code"/>
                      </a:rPr>
                      <m:t>II</m:t>
                    </m:r>
                    <m:r>
                      <a:rPr lang="en-US" altLang="en-US" sz="1300" i="1">
                        <a:solidFill>
                          <a:schemeClr val="bg1"/>
                        </a:solidFill>
                        <a:latin typeface="Cambria Math" panose="02040503050406030204" pitchFamily="18" charset="0"/>
                        <a:ea typeface="Fira Code"/>
                        <a:cs typeface="Fira Code"/>
                        <a:sym typeface="Fira Code"/>
                      </a:rPr>
                      <m:t> (</m:t>
                    </m:r>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Fira Code"/>
                            <a:cs typeface="Fira Code"/>
                            <a:sym typeface="Fira Code"/>
                          </a:rPr>
                          <m:t>𝑦</m:t>
                        </m:r>
                      </m:e>
                      <m:sub>
                        <m:r>
                          <a:rPr lang="en-US" altLang="en-US" sz="1300" i="1">
                            <a:solidFill>
                              <a:schemeClr val="bg1"/>
                            </a:solidFill>
                            <a:latin typeface="Cambria Math" panose="02040503050406030204" pitchFamily="18" charset="0"/>
                            <a:ea typeface="Fira Code"/>
                            <a:cs typeface="Fira Code"/>
                            <a:sym typeface="Fira Code"/>
                          </a:rPr>
                          <m:t>𝑖</m:t>
                        </m:r>
                      </m:sub>
                    </m:sSub>
                    <m:r>
                      <a:rPr lang="en-US" altLang="en-US" sz="1300" i="1">
                        <a:solidFill>
                          <a:schemeClr val="bg1"/>
                        </a:solidFill>
                        <a:latin typeface="Cambria Math" panose="02040503050406030204" pitchFamily="18" charset="0"/>
                        <a:ea typeface="Fira Code"/>
                        <a:cs typeface="Fira Code"/>
                        <a:sym typeface="Fira Code"/>
                      </a:rPr>
                      <m:t> </m:t>
                    </m:r>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 </m:t>
                    </m:r>
                    <m:sSub>
                      <m:sSubPr>
                        <m:ctrlP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h</m:t>
                        </m:r>
                      </m:e>
                      <m:sub>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𝑖</m:t>
                        </m:r>
                      </m:sub>
                    </m:sSub>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m:t>
                    </m:r>
                  </m:oMath>
                </a14:m>
                <a:endParaRPr lang="en-US" altLang="en-US" sz="1300" i="1" dirty="0">
                  <a:solidFill>
                    <a:schemeClr val="bg1"/>
                  </a:solidFill>
                  <a:latin typeface="Cambria Math" panose="02040503050406030204" pitchFamily="18" charset="0"/>
                  <a:ea typeface="Fira Code"/>
                  <a:cs typeface="Fira Code"/>
                  <a:sym typeface="Fira Code"/>
                </a:endParaRPr>
              </a:p>
            </p:txBody>
          </p:sp>
        </mc:Choice>
        <mc:Fallback xmlns="">
          <p:sp>
            <p:nvSpPr>
              <p:cNvPr id="11" name="Rectangle 1">
                <a:extLst>
                  <a:ext uri="{FF2B5EF4-FFF2-40B4-BE49-F238E27FC236}">
                    <a16:creationId xmlns:a16="http://schemas.microsoft.com/office/drawing/2014/main" id="{C6372BAE-CE2A-D7C1-0663-4A0414AD5298}"/>
                  </a:ext>
                </a:extLst>
              </p:cNvPr>
              <p:cNvSpPr>
                <a:spLocks noRot="1" noChangeAspect="1" noMove="1" noResize="1" noEditPoints="1" noAdjustHandles="1" noChangeArrowheads="1" noChangeShapeType="1" noTextEdit="1"/>
              </p:cNvSpPr>
              <p:nvPr/>
            </p:nvSpPr>
            <p:spPr bwMode="auto">
              <a:xfrm>
                <a:off x="1290010" y="1493560"/>
                <a:ext cx="7136186" cy="2557859"/>
              </a:xfrm>
              <a:prstGeom prst="rect">
                <a:avLst/>
              </a:prstGeom>
              <a:blipFill>
                <a:blip r:embed="rId6"/>
                <a:stretch>
                  <a:fillRect l="-855" t="-238" b="-18810"/>
                </a:stretch>
              </a:blipFill>
              <a:ln>
                <a:noFill/>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C6553F61-F51B-7EAA-FF0C-B05896F06413}"/>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3" name="Google Shape;603;p37">
            <a:extLst>
              <a:ext uri="{FF2B5EF4-FFF2-40B4-BE49-F238E27FC236}">
                <a16:creationId xmlns:a16="http://schemas.microsoft.com/office/drawing/2014/main" id="{F1BEA3CD-6004-FC7C-0FBE-C91574C42235}"/>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
        <p:nvSpPr>
          <p:cNvPr id="5" name="TextBox 4">
            <a:extLst>
              <a:ext uri="{FF2B5EF4-FFF2-40B4-BE49-F238E27FC236}">
                <a16:creationId xmlns:a16="http://schemas.microsoft.com/office/drawing/2014/main" id="{D91212E1-CEBD-E762-4EAD-51B4EDE9B12D}"/>
              </a:ext>
            </a:extLst>
          </p:cNvPr>
          <p:cNvSpPr txBox="1"/>
          <p:nvPr/>
        </p:nvSpPr>
        <p:spPr>
          <a:xfrm>
            <a:off x="3670796" y="356556"/>
            <a:ext cx="4699000" cy="400110"/>
          </a:xfrm>
          <a:prstGeom prst="rect">
            <a:avLst/>
          </a:prstGeom>
          <a:noFill/>
        </p:spPr>
        <p:txBody>
          <a:bodyPr wrap="square">
            <a:spAutoFit/>
          </a:bodyPr>
          <a:lstStyle/>
          <a:p>
            <a:r>
              <a:rPr lang="en-US" sz="2000" kern="1200" dirty="0">
                <a:solidFill>
                  <a:srgbClr val="D9D9D9"/>
                </a:solidFill>
                <a:effectLst/>
                <a:latin typeface="Oswald" pitchFamily="2" charset="0"/>
                <a:ea typeface="+mn-ea"/>
                <a:cs typeface="Times New Roman" panose="02020603050405020304" pitchFamily="18" charset="0"/>
              </a:rPr>
              <a:t>/AdaBoost</a:t>
            </a:r>
            <a:endParaRPr lang="en-US" sz="2000" dirty="0"/>
          </a:p>
        </p:txBody>
      </p:sp>
    </p:spTree>
    <p:extLst>
      <p:ext uri="{BB962C8B-B14F-4D97-AF65-F5344CB8AC3E}">
        <p14:creationId xmlns:p14="http://schemas.microsoft.com/office/powerpoint/2010/main" val="15770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30" name="Google Shape;565;p35">
            <a:extLst>
              <a:ext uri="{FF2B5EF4-FFF2-40B4-BE49-F238E27FC236}">
                <a16:creationId xmlns:a16="http://schemas.microsoft.com/office/drawing/2014/main" id="{D59B18CA-2AFB-56A5-6243-7128EE12E29B}"/>
              </a:ext>
            </a:extLst>
          </p:cNvPr>
          <p:cNvSpPr/>
          <p:nvPr/>
        </p:nvSpPr>
        <p:spPr>
          <a:xfrm rot="5400000">
            <a:off x="1094369" y="1138146"/>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6" name="Subtitle 2">
            <a:extLst>
              <a:ext uri="{FF2B5EF4-FFF2-40B4-BE49-F238E27FC236}">
                <a16:creationId xmlns:a16="http://schemas.microsoft.com/office/drawing/2014/main" id="{28624200-DD75-D055-2FE4-10BFF3BB3432}"/>
              </a:ext>
            </a:extLst>
          </p:cNvPr>
          <p:cNvSpPr txBox="1">
            <a:spLocks/>
          </p:cNvSpPr>
          <p:nvPr/>
        </p:nvSpPr>
        <p:spPr>
          <a:xfrm>
            <a:off x="1117229" y="1071813"/>
            <a:ext cx="1153587" cy="302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AdaBoost </a:t>
            </a:r>
          </a:p>
        </p:txBody>
      </p:sp>
      <p:cxnSp>
        <p:nvCxnSpPr>
          <p:cNvPr id="9" name="Google Shape;564;p35">
            <a:extLst>
              <a:ext uri="{FF2B5EF4-FFF2-40B4-BE49-F238E27FC236}">
                <a16:creationId xmlns:a16="http://schemas.microsoft.com/office/drawing/2014/main" id="{3452AE25-D79A-6321-378A-716A377A22FE}"/>
              </a:ext>
            </a:extLst>
          </p:cNvPr>
          <p:cNvCxnSpPr>
            <a:cxnSpLocks/>
          </p:cNvCxnSpPr>
          <p:nvPr/>
        </p:nvCxnSpPr>
        <p:spPr>
          <a:xfrm rot="16200000">
            <a:off x="2557021" y="833775"/>
            <a:ext cx="0" cy="740100"/>
          </a:xfrm>
          <a:prstGeom prst="straightConnector1">
            <a:avLst/>
          </a:prstGeom>
          <a:noFill/>
          <a:ln w="9525" cap="flat" cmpd="sng">
            <a:solidFill>
              <a:schemeClr val="bg1"/>
            </a:solidFill>
            <a:prstDash val="solid"/>
            <a:round/>
            <a:headEnd type="none" w="med" len="med"/>
            <a:tailEnd type="stealth" w="med" len="med"/>
          </a:ln>
        </p:spPr>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5622888B-A87C-86CC-E01F-C0BD55B451FB}"/>
                  </a:ext>
                </a:extLst>
              </p:cNvPr>
              <p:cNvSpPr txBox="1">
                <a:spLocks/>
              </p:cNvSpPr>
              <p:nvPr/>
            </p:nvSpPr>
            <p:spPr>
              <a:xfrm>
                <a:off x="2924272" y="1058744"/>
                <a:ext cx="5227256" cy="30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115888" indent="23813"/>
                <a:r>
                  <a:rPr lang="en-US" sz="1300" dirty="0">
                    <a:solidFill>
                      <a:schemeClr val="bg1"/>
                    </a:solidFill>
                    <a:latin typeface="SVN-Calling Code" panose="020B0509020202020204" pitchFamily="49" charset="0"/>
                  </a:rPr>
                  <a:t>binary classification </a:t>
                </a:r>
                <a14:m>
                  <m:oMath xmlns:m="http://schemas.openxmlformats.org/officeDocument/2006/math">
                    <m:r>
                      <a:rPr lang="en-US" sz="1300" b="0" i="1" smtClean="0">
                        <a:solidFill>
                          <a:schemeClr val="bg1"/>
                        </a:solidFill>
                        <a:latin typeface="Cambria Math" panose="02040503050406030204" pitchFamily="18" charset="0"/>
                      </a:rPr>
                      <m:t>𝑦</m:t>
                    </m:r>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𝜖</m:t>
                    </m:r>
                    <m:r>
                      <a:rPr lang="en-US" sz="1300" b="0" i="1" smtClean="0">
                        <a:solidFill>
                          <a:schemeClr val="bg1"/>
                        </a:solidFill>
                        <a:latin typeface="Cambria Math" panose="02040503050406030204" pitchFamily="18" charset="0"/>
                        <a:ea typeface="Cambria Math" panose="02040503050406030204" pitchFamily="18" charset="0"/>
                      </a:rPr>
                      <m:t> </m:t>
                    </m:r>
                    <m:d>
                      <m:dPr>
                        <m:begChr m:val="{"/>
                        <m:endChr m:val="}"/>
                        <m:ctrlPr>
                          <a:rPr lang="en-US" sz="1300" b="0" i="1" smtClean="0">
                            <a:solidFill>
                              <a:schemeClr val="bg1"/>
                            </a:solidFill>
                            <a:latin typeface="Cambria Math" panose="02040503050406030204" pitchFamily="18" charset="0"/>
                            <a:ea typeface="Cambria Math" panose="02040503050406030204" pitchFamily="18" charset="0"/>
                          </a:rPr>
                        </m:ctrlPr>
                      </m:dPr>
                      <m:e>
                        <m:r>
                          <a:rPr lang="en-US" sz="1300" b="0" i="1" smtClean="0">
                            <a:solidFill>
                              <a:schemeClr val="bg1"/>
                            </a:solidFill>
                            <a:latin typeface="Cambria Math" panose="02040503050406030204" pitchFamily="18" charset="0"/>
                            <a:ea typeface="Cambria Math" panose="02040503050406030204" pitchFamily="18" charset="0"/>
                          </a:rPr>
                          <m:t> −1, +1</m:t>
                        </m:r>
                      </m:e>
                    </m:d>
                    <m:r>
                      <a:rPr lang="en-US" sz="1300" b="0" i="0" smtClean="0">
                        <a:solidFill>
                          <a:schemeClr val="bg1"/>
                        </a:solidFill>
                        <a:latin typeface="Cambria Math" panose="02040503050406030204" pitchFamily="18" charset="0"/>
                        <a:ea typeface="Cambria Math" panose="02040503050406030204" pitchFamily="18" charset="0"/>
                      </a:rPr>
                      <m:t> </m:t>
                    </m:r>
                    <m:r>
                      <m:rPr>
                        <m:sty m:val="p"/>
                      </m:rPr>
                      <a:rPr lang="en-US" sz="1300" b="0" i="0" smtClean="0">
                        <a:solidFill>
                          <a:schemeClr val="bg1"/>
                        </a:solidFill>
                        <a:latin typeface="Cambria Math" panose="02040503050406030204" pitchFamily="18" charset="0"/>
                        <a:ea typeface="Cambria Math" panose="02040503050406030204" pitchFamily="18" charset="0"/>
                      </a:rPr>
                      <m:t>and</m:t>
                    </m:r>
                    <m:r>
                      <a:rPr lang="en-US" sz="1300" b="0" i="0" smtClean="0">
                        <a:solidFill>
                          <a:schemeClr val="bg1"/>
                        </a:solidFill>
                        <a:latin typeface="Cambria Math" panose="02040503050406030204" pitchFamily="18" charset="0"/>
                        <a:ea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ℓ</m:t>
                    </m:r>
                    <m:d>
                      <m:dPr>
                        <m:ctrlPr>
                          <a:rPr lang="en-US" sz="1300" b="0" i="1" smtClean="0">
                            <a:solidFill>
                              <a:schemeClr val="bg1"/>
                            </a:solidFill>
                            <a:latin typeface="Cambria Math" panose="02040503050406030204" pitchFamily="18" charset="0"/>
                            <a:ea typeface="Cambria Math" panose="02040503050406030204" pitchFamily="18" charset="0"/>
                          </a:rPr>
                        </m:ctrlPr>
                      </m:dPr>
                      <m:e>
                        <m:acc>
                          <m:accPr>
                            <m:chr m:val="̂"/>
                            <m:ctrlPr>
                              <a:rPr lang="en-US" sz="1300" b="0" i="1" smtClean="0">
                                <a:solidFill>
                                  <a:schemeClr val="bg1"/>
                                </a:solidFill>
                                <a:latin typeface="Cambria Math" panose="02040503050406030204" pitchFamily="18" charset="0"/>
                                <a:ea typeface="Cambria Math" panose="02040503050406030204" pitchFamily="18" charset="0"/>
                              </a:rPr>
                            </m:ctrlPr>
                          </m:accPr>
                          <m:e>
                            <m:r>
                              <a:rPr lang="en-US" sz="1300" b="0" i="1" smtClean="0">
                                <a:solidFill>
                                  <a:schemeClr val="bg1"/>
                                </a:solidFill>
                                <a:latin typeface="Cambria Math" panose="02040503050406030204" pitchFamily="18" charset="0"/>
                                <a:ea typeface="Cambria Math" panose="02040503050406030204" pitchFamily="18" charset="0"/>
                              </a:rPr>
                              <m:t>𝑦</m:t>
                            </m:r>
                          </m:e>
                        </m:acc>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rPr>
                          <m:t>𝑦</m:t>
                        </m:r>
                      </m:e>
                    </m:d>
                    <m:r>
                      <a:rPr lang="en-US" sz="1300" b="0" i="1" smtClean="0">
                        <a:solidFill>
                          <a:schemeClr val="bg1"/>
                        </a:solidFill>
                        <a:latin typeface="Cambria Math" panose="02040503050406030204" pitchFamily="18" charset="0"/>
                      </a:rPr>
                      <m:t>= </m:t>
                    </m:r>
                    <m:sSup>
                      <m:sSupPr>
                        <m:ctrlPr>
                          <a:rPr lang="en-US" sz="1300" b="0" i="1" smtClean="0">
                            <a:solidFill>
                              <a:schemeClr val="bg1"/>
                            </a:solidFill>
                            <a:latin typeface="Cambria Math" panose="02040503050406030204" pitchFamily="18" charset="0"/>
                          </a:rPr>
                        </m:ctrlPr>
                      </m:sSupPr>
                      <m:e>
                        <m:r>
                          <a:rPr lang="en-US" sz="1300" b="0" i="1" smtClean="0">
                            <a:solidFill>
                              <a:schemeClr val="bg1"/>
                            </a:solidFill>
                            <a:latin typeface="Cambria Math" panose="02040503050406030204" pitchFamily="18" charset="0"/>
                          </a:rPr>
                          <m:t>𝑒</m:t>
                        </m:r>
                      </m:e>
                      <m:sup>
                        <m:r>
                          <a:rPr lang="en-US" sz="1300" b="0" i="1" smtClean="0">
                            <a:solidFill>
                              <a:schemeClr val="bg1"/>
                            </a:solidFill>
                            <a:latin typeface="Cambria Math" panose="02040503050406030204" pitchFamily="18" charset="0"/>
                          </a:rPr>
                          <m:t>−</m:t>
                        </m:r>
                        <m:acc>
                          <m:accPr>
                            <m:chr m:val="̂"/>
                            <m:ctrlPr>
                              <a:rPr lang="en-US" sz="1300" b="0" i="1" smtClean="0">
                                <a:solidFill>
                                  <a:schemeClr val="bg1"/>
                                </a:solidFill>
                                <a:latin typeface="Cambria Math" panose="02040503050406030204" pitchFamily="18" charset="0"/>
                              </a:rPr>
                            </m:ctrlPr>
                          </m:accPr>
                          <m:e>
                            <m:r>
                              <a:rPr lang="en-US" sz="1300" b="0" i="1" smtClean="0">
                                <a:solidFill>
                                  <a:schemeClr val="bg1"/>
                                </a:solidFill>
                                <a:latin typeface="Cambria Math" panose="02040503050406030204" pitchFamily="18" charset="0"/>
                              </a:rPr>
                              <m:t>𝑦</m:t>
                            </m:r>
                          </m:e>
                        </m:acc>
                        <m:r>
                          <a:rPr lang="en-US" sz="1300" b="0" i="1" smtClean="0">
                            <a:solidFill>
                              <a:schemeClr val="bg1"/>
                            </a:solidFill>
                            <a:latin typeface="Cambria Math" panose="02040503050406030204" pitchFamily="18" charset="0"/>
                          </a:rPr>
                          <m:t>𝑦</m:t>
                        </m:r>
                      </m:sup>
                    </m:sSup>
                  </m:oMath>
                </a14:m>
                <a:endParaRPr lang="en-US" sz="1300" dirty="0">
                  <a:solidFill>
                    <a:schemeClr val="bg1"/>
                  </a:solidFill>
                  <a:latin typeface="SVN-Calling Code" panose="020B0509020202020204" pitchFamily="49" charset="0"/>
                </a:endParaRPr>
              </a:p>
            </p:txBody>
          </p:sp>
        </mc:Choice>
        <mc:Fallback xmlns="">
          <p:sp>
            <p:nvSpPr>
              <p:cNvPr id="10" name="Subtitle 2">
                <a:extLst>
                  <a:ext uri="{FF2B5EF4-FFF2-40B4-BE49-F238E27FC236}">
                    <a16:creationId xmlns:a16="http://schemas.microsoft.com/office/drawing/2014/main" id="{5622888B-A87C-86CC-E01F-C0BD55B451FB}"/>
                  </a:ext>
                </a:extLst>
              </p:cNvPr>
              <p:cNvSpPr txBox="1">
                <a:spLocks noRot="1" noChangeAspect="1" noMove="1" noResize="1" noEditPoints="1" noAdjustHandles="1" noChangeArrowheads="1" noChangeShapeType="1" noTextEdit="1"/>
              </p:cNvSpPr>
              <p:nvPr/>
            </p:nvSpPr>
            <p:spPr>
              <a:xfrm>
                <a:off x="2924272" y="1058744"/>
                <a:ext cx="5227256" cy="302805"/>
              </a:xfrm>
              <a:prstGeom prst="rect">
                <a:avLst/>
              </a:prstGeom>
              <a:blipFill>
                <a:blip r:embed="rId5"/>
                <a:stretch>
                  <a:fillRect b="-183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40C81A11-2E74-BC56-0875-F4996AD240BE}"/>
                  </a:ext>
                </a:extLst>
              </p:cNvPr>
              <p:cNvSpPr>
                <a:spLocks noChangeArrowheads="1"/>
              </p:cNvSpPr>
              <p:nvPr/>
            </p:nvSpPr>
            <p:spPr bwMode="auto">
              <a:xfrm>
                <a:off x="1290010" y="1543186"/>
                <a:ext cx="7136186" cy="2922510"/>
              </a:xfrm>
              <a:prstGeom prst="rect">
                <a:avLst/>
              </a:prstGeom>
              <a:noFill/>
              <a:ln>
                <a:noFill/>
              </a:ln>
              <a:effectLst/>
            </p:spPr>
            <p:txBody>
              <a:bodyPr vert="horz" wrap="square" lIns="33327" tIns="33327" rIns="33327" bIns="33327" numCol="1" anchor="ctr" anchorCtr="0" compatLnSpc="1">
                <a:prstTxWarp prst="textNoShape">
                  <a:avLst/>
                </a:prstTxWarp>
                <a:spAutoFit/>
              </a:bodyPr>
              <a:lstStyle/>
              <a:p>
                <a:pPr marL="285750" lvl="0" indent="-285750" eaLnBrk="0" fontAlgn="base" hangingPunct="0">
                  <a:spcBef>
                    <a:spcPts val="600"/>
                  </a:spcBef>
                  <a:spcAft>
                    <a:spcPct val="0"/>
                  </a:spcAft>
                  <a:buClr>
                    <a:srgbClr val="FF6600"/>
                  </a:buClr>
                  <a:buFont typeface="Arial" panose="020B0604020202020204" pitchFamily="34" charset="0"/>
                  <a:buChar char="•"/>
                </a:pPr>
                <a14:m>
                  <m:oMath xmlns:m="http://schemas.openxmlformats.org/officeDocument/2006/math">
                    <m:nary>
                      <m:naryPr>
                        <m:chr m:val="∑"/>
                        <m:ctrlPr>
                          <a:rPr lang="en-US" sz="1300" i="1" smtClean="0">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h</m:t>
                                </m:r>
                              </m:e>
                              <m:sub>
                                <m:r>
                                  <a:rPr lang="en-US" sz="1300" i="1">
                                    <a:solidFill>
                                      <a:schemeClr val="bg1"/>
                                    </a:solidFill>
                                    <a:latin typeface="Cambria Math" panose="02040503050406030204" pitchFamily="18" charset="0"/>
                                    <a:ea typeface="Fira Code"/>
                                    <a:cs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p>
                        </m:sSup>
                      </m:e>
                    </m:nary>
                    <m:r>
                      <a:rPr lang="en-US" altLang="en-US" sz="1300" i="1">
                        <a:solidFill>
                          <a:schemeClr val="bg1"/>
                        </a:solidFill>
                        <a:latin typeface="Cambria Math" panose="02040503050406030204" pitchFamily="18" charset="0"/>
                        <a:ea typeface="Fira Code"/>
                        <a:cs typeface="Fira Code"/>
                        <a:sym typeface="Fira Code"/>
                      </a:rPr>
                      <m:t>=</m:t>
                    </m:r>
                    <m:nary>
                      <m:naryPr>
                        <m:chr m:val="∑"/>
                        <m:ctrlPr>
                          <a:rPr lang="en-US" sz="1300" i="1">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nary>
                    <m:r>
                      <a:rPr lang="en-US" sz="1300" i="1">
                        <a:solidFill>
                          <a:schemeClr val="bg1"/>
                        </a:solidFill>
                        <a:latin typeface="Cambria Math" panose="02040503050406030204" pitchFamily="18" charset="0"/>
                        <a:ea typeface="Fira Code"/>
                        <a:cs typeface="Fira Code"/>
                      </a:rPr>
                      <m:t>+</m:t>
                    </m:r>
                    <m:d>
                      <m:dPr>
                        <m:ctrlPr>
                          <a:rPr lang="en-US" sz="1300" i="1">
                            <a:solidFill>
                              <a:schemeClr val="bg1"/>
                            </a:solidFill>
                            <a:latin typeface="Cambria Math" panose="02040503050406030204" pitchFamily="18" charset="0"/>
                            <a:ea typeface="Fira Code"/>
                            <a:cs typeface="Fira Code"/>
                          </a:rPr>
                        </m:ctrlPr>
                      </m:dPr>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r>
                          <a:rPr lang="en-US" sz="1300" i="1">
                            <a:solidFill>
                              <a:schemeClr val="bg1"/>
                            </a:solidFill>
                            <a:latin typeface="Cambria Math" panose="02040503050406030204" pitchFamily="18" charset="0"/>
                            <a:ea typeface="Fira Code"/>
                            <a:cs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d>
                    <m:nary>
                      <m:naryPr>
                        <m:chr m:val="∑"/>
                        <m:supHide m:val="on"/>
                        <m:ctrlPr>
                          <a:rPr lang="en-US" sz="1300" i="1">
                            <a:solidFill>
                              <a:schemeClr val="bg1"/>
                            </a:solidFill>
                            <a:latin typeface="Cambria Math" panose="02040503050406030204" pitchFamily="18" charset="0"/>
                            <a:ea typeface="Fira Code"/>
                            <a:cs typeface="Fira Code"/>
                          </a:rPr>
                        </m:ctrlPr>
                      </m:naryPr>
                      <m: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h</m:t>
                        </m:r>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b>
                      <m:sup/>
                      <m:e>
                        <m:sSub>
                          <m:sSubPr>
                            <m:ctrlPr>
                              <a:rPr lang="en-US" sz="1300" i="1">
                                <a:solidFill>
                                  <a:schemeClr val="bg1"/>
                                </a:solidFill>
                                <a:latin typeface="Cambria Math" panose="02040503050406030204" pitchFamily="18" charset="0"/>
                                <a:ea typeface="Fira Code"/>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e>
                    </m:nary>
                  </m:oMath>
                </a14:m>
                <a:endParaRPr lang="en-US" sz="1300" i="1" dirty="0">
                  <a:solidFill>
                    <a:schemeClr val="bg1"/>
                  </a:solidFill>
                  <a:latin typeface="Cambria Math" panose="02040503050406030204" pitchFamily="18" charset="0"/>
                  <a:ea typeface="Fira Code"/>
                  <a:cs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rPr>
                  <a:t>	</a:t>
                </a:r>
                <a:r>
                  <a:rPr lang="en-US" sz="1300" dirty="0">
                    <a:solidFill>
                      <a:schemeClr val="bg1"/>
                    </a:solidFill>
                    <a:latin typeface="SVN-Calling Code" panose="020B0509020202020204" pitchFamily="49" charset="0"/>
                    <a:ea typeface="Fira Code"/>
                    <a:cs typeface="Fira Code"/>
                  </a:rPr>
                  <a:t>Set </a:t>
                </a:r>
                <a14:m>
                  <m:oMath xmlns:m="http://schemas.openxmlformats.org/officeDocument/2006/math">
                    <m:sSub>
                      <m:sSubPr>
                        <m:ctrlPr>
                          <a:rPr lang="en-US" sz="1300" i="1" smtClean="0">
                            <a:solidFill>
                              <a:schemeClr val="bg1"/>
                            </a:solidFill>
                            <a:latin typeface="Cambria Math" panose="02040503050406030204" pitchFamily="18" charset="0"/>
                            <a:ea typeface="Cambria Math" panose="02040503050406030204" pitchFamily="18" charset="0"/>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𝜀</m:t>
                        </m:r>
                      </m:e>
                      <m:sub>
                        <m:r>
                          <a:rPr lang="en-US" sz="1300" b="0" i="1" smtClean="0">
                            <a:solidFill>
                              <a:schemeClr val="bg1"/>
                            </a:solidFill>
                            <a:latin typeface="Cambria Math" panose="02040503050406030204" pitchFamily="18" charset="0"/>
                            <a:ea typeface="Cambria Math" panose="02040503050406030204" pitchFamily="18" charset="0"/>
                            <a:cs typeface="Fira Code"/>
                          </a:rPr>
                          <m:t>𝑚</m:t>
                        </m:r>
                      </m:sub>
                    </m:sSub>
                    <m:r>
                      <a:rPr lang="en-US" sz="1300" b="0" i="1" smtClean="0">
                        <a:solidFill>
                          <a:schemeClr val="bg1"/>
                        </a:solidFill>
                        <a:latin typeface="Cambria Math" panose="02040503050406030204" pitchFamily="18" charset="0"/>
                        <a:ea typeface="Cambria Math" panose="02040503050406030204" pitchFamily="18" charset="0"/>
                        <a:cs typeface="Fira Code"/>
                      </a:rPr>
                      <m:t>= </m:t>
                    </m:r>
                    <m:f>
                      <m:fPr>
                        <m:ctrlPr>
                          <a:rPr lang="en-US" sz="1300" b="0" i="1" smtClean="0">
                            <a:solidFill>
                              <a:schemeClr val="bg1"/>
                            </a:solidFill>
                            <a:latin typeface="Cambria Math" panose="02040503050406030204" pitchFamily="18" charset="0"/>
                            <a:ea typeface="Cambria Math" panose="02040503050406030204" pitchFamily="18" charset="0"/>
                            <a:cs typeface="Fira Code"/>
                          </a:rPr>
                        </m:ctrlPr>
                      </m:fPr>
                      <m:num>
                        <m:nary>
                          <m:naryPr>
                            <m:chr m:val="∑"/>
                            <m:supHide m:val="on"/>
                            <m:ctrlPr>
                              <a:rPr lang="en-US" sz="1300" i="1">
                                <a:solidFill>
                                  <a:schemeClr val="bg1"/>
                                </a:solidFill>
                                <a:latin typeface="Cambria Math" panose="02040503050406030204" pitchFamily="18" charset="0"/>
                                <a:ea typeface="Fira Code"/>
                                <a:cs typeface="Fira Code"/>
                              </a:rPr>
                            </m:ctrlPr>
                          </m:naryPr>
                          <m: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h</m:t>
                            </m:r>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b>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e>
                        </m:nary>
                      </m:num>
                      <m:den>
                        <m:nary>
                          <m:naryPr>
                            <m:chr m:val="∑"/>
                            <m:ctrlPr>
                              <a:rPr lang="en-US" sz="1300" i="1" smtClean="0">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e>
                        </m:nary>
                      </m:den>
                    </m:f>
                  </m:oMath>
                </a14:m>
                <a:r>
                  <a:rPr lang="en-US" sz="1300" dirty="0">
                    <a:solidFill>
                      <a:schemeClr val="bg1"/>
                    </a:solidFill>
                    <a:latin typeface="Cambria Math" panose="02040503050406030204" pitchFamily="18" charset="0"/>
                    <a:ea typeface="Fira Code"/>
                    <a:cs typeface="Fira Code"/>
                  </a:rPr>
                  <a:t> </a:t>
                </a:r>
              </a:p>
              <a:p>
                <a:pPr marL="285750" lvl="0" indent="-285750" eaLnBrk="0" fontAlgn="base" hangingPunct="0">
                  <a:spcBef>
                    <a:spcPts val="600"/>
                  </a:spcBef>
                  <a:spcAft>
                    <a:spcPct val="0"/>
                  </a:spcAft>
                  <a:buClr>
                    <a:srgbClr val="FF6600"/>
                  </a:buClr>
                  <a:buFont typeface="Arial" panose="020B0604020202020204" pitchFamily="34" charset="0"/>
                  <a:buChar char="•"/>
                </a:pPr>
                <a:r>
                  <a:rPr lang="en-US" sz="1300" dirty="0">
                    <a:solidFill>
                      <a:schemeClr val="bg1"/>
                    </a:solidFill>
                    <a:latin typeface="SVN-Calling Code" panose="020B0509020202020204" pitchFamily="49" charset="0"/>
                    <a:ea typeface="Fira Code"/>
                    <a:cs typeface="Fira Code"/>
                  </a:rPr>
                  <a:t>So</a:t>
                </a:r>
                <a:r>
                  <a:rPr lang="en-US" sz="1300" dirty="0">
                    <a:solidFill>
                      <a:schemeClr val="bg1"/>
                    </a:solidFill>
                    <a:latin typeface="Cambria Math" panose="02040503050406030204" pitchFamily="18" charset="0"/>
                    <a:ea typeface="Fira Code"/>
                    <a:cs typeface="Fira Code"/>
                  </a:rPr>
                  <a:t>    </a:t>
                </a:r>
                <a14:m>
                  <m:oMath xmlns:m="http://schemas.openxmlformats.org/officeDocument/2006/math">
                    <m:nary>
                      <m:naryPr>
                        <m:chr m:val="∑"/>
                        <m:ctrlPr>
                          <a:rPr lang="en-US" sz="1300" i="1" smtClean="0">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h</m:t>
                                </m:r>
                              </m:e>
                              <m:sub>
                                <m:r>
                                  <a:rPr lang="en-US" sz="1300" i="1">
                                    <a:solidFill>
                                      <a:schemeClr val="bg1"/>
                                    </a:solidFill>
                                    <a:latin typeface="Cambria Math" panose="02040503050406030204" pitchFamily="18" charset="0"/>
                                    <a:ea typeface="Fira Code"/>
                                    <a:cs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p>
                        </m:sSup>
                      </m:e>
                    </m:nary>
                    <m:r>
                      <a:rPr lang="en-US" sz="1300" b="0" i="1" smtClean="0">
                        <a:solidFill>
                          <a:schemeClr val="bg1"/>
                        </a:solidFill>
                        <a:latin typeface="Cambria Math" panose="02040503050406030204" pitchFamily="18" charset="0"/>
                        <a:ea typeface="Fira Code"/>
                        <a:cs typeface="Fira Code"/>
                      </a:rPr>
                      <m:t>= </m:t>
                    </m:r>
                    <m:sSup>
                      <m:sSupPr>
                        <m:ctrlPr>
                          <a:rPr lang="en-US" sz="1300" b="0" i="1" smtClean="0">
                            <a:solidFill>
                              <a:schemeClr val="bg1"/>
                            </a:solidFill>
                            <a:latin typeface="Cambria Math" panose="02040503050406030204" pitchFamily="18" charset="0"/>
                            <a:ea typeface="Fira Code"/>
                            <a:cs typeface="Fira Code"/>
                          </a:rPr>
                        </m:ctrlPr>
                      </m:sSupPr>
                      <m:e>
                        <m:r>
                          <a:rPr lang="en-US" sz="1300" b="0" i="1" smtClean="0">
                            <a:solidFill>
                              <a:schemeClr val="bg1"/>
                            </a:solidFill>
                            <a:latin typeface="Cambria Math" panose="02040503050406030204" pitchFamily="18" charset="0"/>
                            <a:ea typeface="Fira Code"/>
                            <a:cs typeface="Fira Code"/>
                          </a:rPr>
                          <m:t>𝑒</m:t>
                        </m:r>
                      </m:e>
                      <m:sup>
                        <m:r>
                          <a:rPr lang="en-US" sz="1300" b="0" i="1" smtClean="0">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r>
                      <a:rPr lang="en-US" sz="1300" b="0" i="1" smtClean="0">
                        <a:solidFill>
                          <a:schemeClr val="bg1"/>
                        </a:solidFill>
                        <a:latin typeface="Cambria Math" panose="02040503050406030204" pitchFamily="18" charset="0"/>
                        <a:ea typeface="Fira Code"/>
                        <a:cs typeface="Fira Code"/>
                      </a:rPr>
                      <m:t>+</m:t>
                    </m:r>
                    <m:d>
                      <m:dPr>
                        <m:ctrlPr>
                          <a:rPr lang="en-US" sz="1300" i="1">
                            <a:solidFill>
                              <a:schemeClr val="bg1"/>
                            </a:solidFill>
                            <a:latin typeface="Cambria Math" panose="02040503050406030204" pitchFamily="18" charset="0"/>
                            <a:ea typeface="Fira Code"/>
                            <a:cs typeface="Fira Code"/>
                          </a:rPr>
                        </m:ctrlPr>
                      </m:dPr>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r>
                          <a:rPr lang="en-US" sz="1300" i="1">
                            <a:solidFill>
                              <a:schemeClr val="bg1"/>
                            </a:solidFill>
                            <a:latin typeface="Cambria Math" panose="02040503050406030204" pitchFamily="18" charset="0"/>
                            <a:ea typeface="Fira Code"/>
                            <a:cs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d>
                    <m:sSub>
                      <m:sSubPr>
                        <m:ctrlPr>
                          <a:rPr lang="en-US" sz="1300" i="1" smtClean="0">
                            <a:solidFill>
                              <a:schemeClr val="bg1"/>
                            </a:solidFill>
                            <a:latin typeface="Cambria Math" panose="02040503050406030204" pitchFamily="18" charset="0"/>
                            <a:ea typeface="Cambria Math" panose="02040503050406030204" pitchFamily="18" charset="0"/>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𝜀</m:t>
                        </m:r>
                      </m:e>
                      <m:sub>
                        <m:r>
                          <a:rPr lang="en-US" sz="1300" b="0" i="1" smtClean="0">
                            <a:solidFill>
                              <a:schemeClr val="bg1"/>
                            </a:solidFill>
                            <a:latin typeface="Cambria Math" panose="02040503050406030204" pitchFamily="18" charset="0"/>
                            <a:ea typeface="Cambria Math" panose="02040503050406030204" pitchFamily="18" charset="0"/>
                            <a:cs typeface="Fira Code"/>
                          </a:rPr>
                          <m:t>𝑚</m:t>
                        </m:r>
                      </m:sub>
                    </m:sSub>
                  </m:oMath>
                </a14:m>
                <a:endParaRPr lang="en-US" sz="1300" dirty="0">
                  <a:solidFill>
                    <a:schemeClr val="bg1"/>
                  </a:solidFill>
                  <a:latin typeface="Cambria Math" panose="02040503050406030204" pitchFamily="18" charset="0"/>
                  <a:ea typeface="Fira Code"/>
                  <a:cs typeface="Fira Code"/>
                </a:endParaRPr>
              </a:p>
              <a:p>
                <a:pPr lvl="0" eaLnBrk="0" fontAlgn="base" hangingPunct="0">
                  <a:spcBef>
                    <a:spcPts val="600"/>
                  </a:spcBef>
                  <a:spcAft>
                    <a:spcPct val="0"/>
                  </a:spcAft>
                  <a:buClr>
                    <a:srgbClr val="FF6600"/>
                  </a:buClr>
                </a:pPr>
                <a:r>
                  <a:rPr lang="en-US" sz="1300" dirty="0">
                    <a:solidFill>
                      <a:schemeClr val="bg1"/>
                    </a:solidFill>
                    <a:latin typeface="Cambria Math" panose="02040503050406030204" pitchFamily="18" charset="0"/>
                    <a:ea typeface="Fira Code"/>
                    <a:cs typeface="Fira Code"/>
                  </a:rPr>
                  <a:t>                </a:t>
                </a:r>
                <a:r>
                  <a:rPr lang="en-US" sz="1300" dirty="0">
                    <a:solidFill>
                      <a:schemeClr val="bg1"/>
                    </a:solidFill>
                    <a:latin typeface="SVN-Calling Code" panose="020B0509020202020204" pitchFamily="49" charset="0"/>
                    <a:ea typeface="Fira Code"/>
                    <a:cs typeface="Fira Code"/>
                    <a:sym typeface="Fira Code"/>
                  </a:rPr>
                  <a:t>Derivative to find min </a:t>
                </a:r>
                <a14:m>
                  <m:oMath xmlns:m="http://schemas.openxmlformats.org/officeDocument/2006/math">
                    <m:sSub>
                      <m:sSubPr>
                        <m:ctrlPr>
                          <a:rPr lang="en-US" sz="1300" i="1" smtClean="0">
                            <a:solidFill>
                              <a:schemeClr val="bg1"/>
                            </a:solidFill>
                            <a:latin typeface="Cambria Math" panose="02040503050406030204" pitchFamily="18" charset="0"/>
                            <a:ea typeface="Cambria Math" panose="02040503050406030204" pitchFamily="18" charset="0"/>
                            <a:cs typeface="Fira Code"/>
                            <a:sym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sz="1300" b="0" i="1" smtClean="0">
                            <a:solidFill>
                              <a:schemeClr val="bg1"/>
                            </a:solidFill>
                            <a:latin typeface="Cambria Math" panose="02040503050406030204" pitchFamily="18" charset="0"/>
                            <a:ea typeface="Cambria Math" panose="02040503050406030204" pitchFamily="18" charset="0"/>
                            <a:cs typeface="Fira Code"/>
                            <a:sym typeface="Fira Code"/>
                          </a:rPr>
                          <m:t>𝑚</m:t>
                        </m:r>
                      </m:sub>
                    </m:sSub>
                  </m:oMath>
                </a14:m>
                <a:endParaRPr lang="en-US" sz="1300" dirty="0">
                  <a:solidFill>
                    <a:schemeClr val="bg1"/>
                  </a:solidFill>
                  <a:latin typeface="SVN-Calling Code" panose="020B0509020202020204" pitchFamily="49" charset="0"/>
                  <a:ea typeface="Fira Code"/>
                  <a:cs typeface="Fira Code"/>
                  <a:sym typeface="Fira Code"/>
                </a:endParaRPr>
              </a:p>
              <a:p>
                <a:pPr lvl="0" eaLnBrk="0" fontAlgn="base" hangingPunct="0">
                  <a:spcBef>
                    <a:spcPts val="600"/>
                  </a:spcBef>
                  <a:spcAft>
                    <a:spcPct val="0"/>
                  </a:spcAft>
                  <a:buClr>
                    <a:srgbClr val="FF6600"/>
                  </a:buClr>
                </a:pPr>
                <a:r>
                  <a:rPr lang="en-US" sz="1300" dirty="0">
                    <a:solidFill>
                      <a:schemeClr val="bg1"/>
                    </a:solidFill>
                    <a:latin typeface="SVN-Calling Code" panose="020B0509020202020204" pitchFamily="49" charset="0"/>
                    <a:ea typeface="Fira Code"/>
                    <a:cs typeface="Fira Code"/>
                    <a:sym typeface="Fira Code"/>
                  </a:rPr>
                  <a:t>	</a:t>
                </a:r>
                <a14:m>
                  <m:oMath xmlns:m="http://schemas.openxmlformats.org/officeDocument/2006/math">
                    <m:d>
                      <m:dPr>
                        <m:ctrlPr>
                          <a:rPr lang="en-US" sz="1300" i="1">
                            <a:solidFill>
                              <a:schemeClr val="bg1"/>
                            </a:solidFill>
                            <a:latin typeface="Cambria Math" panose="02040503050406030204" pitchFamily="18" charset="0"/>
                            <a:ea typeface="Fira Code"/>
                            <a:cs typeface="Fira Code"/>
                          </a:rPr>
                        </m:ctrlPr>
                      </m:dPr>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𝛽</m:t>
                            </m:r>
                          </m:sup>
                        </m:sSup>
                        <m:r>
                          <a:rPr lang="en-US" sz="1300" i="1">
                            <a:solidFill>
                              <a:schemeClr val="bg1"/>
                            </a:solidFill>
                            <a:latin typeface="Cambria Math" panose="02040503050406030204" pitchFamily="18" charset="0"/>
                            <a:ea typeface="Fira Code"/>
                            <a:cs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𝛽</m:t>
                            </m:r>
                          </m:sup>
                        </m:sSup>
                      </m:e>
                    </m:d>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𝜖</m:t>
                        </m:r>
                      </m:e>
                      <m:sub>
                        <m:r>
                          <a:rPr lang="en-US" sz="1300" i="1">
                            <a:solidFill>
                              <a:schemeClr val="bg1"/>
                            </a:solidFill>
                            <a:latin typeface="Cambria Math" panose="02040503050406030204" pitchFamily="18" charset="0"/>
                            <a:ea typeface="Fira Code"/>
                            <a:cs typeface="Fira Code"/>
                          </a:rPr>
                          <m:t>𝑚</m:t>
                        </m:r>
                      </m:sub>
                    </m:sSub>
                    <m:r>
                      <a:rPr lang="en-US" sz="1300" i="1">
                        <a:solidFill>
                          <a:schemeClr val="bg1"/>
                        </a:solidFill>
                        <a:latin typeface="Cambria Math" panose="02040503050406030204" pitchFamily="18" charset="0"/>
                        <a:ea typeface="Fira Code"/>
                        <a:cs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𝛽</m:t>
                        </m:r>
                      </m:sup>
                    </m:sSup>
                    <m:r>
                      <a:rPr lang="en-US" sz="1300" i="1">
                        <a:solidFill>
                          <a:schemeClr val="bg1"/>
                        </a:solidFill>
                        <a:latin typeface="Cambria Math" panose="02040503050406030204" pitchFamily="18" charset="0"/>
                        <a:ea typeface="Fira Code"/>
                        <a:cs typeface="Fira Code"/>
                      </a:rPr>
                      <m:t>=0</m:t>
                    </m:r>
                  </m:oMath>
                </a14:m>
                <a:endParaRPr 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sym typeface="Fira Code"/>
                  </a:rPr>
                  <a:t>	</a:t>
                </a:r>
                <a14:m>
                  <m:oMath xmlns:m="http://schemas.openxmlformats.org/officeDocument/2006/math">
                    <m:d>
                      <m:dPr>
                        <m:ctrlPr>
                          <a:rPr lang="en-US" sz="1300" i="1">
                            <a:solidFill>
                              <a:schemeClr val="bg1"/>
                            </a:solidFill>
                            <a:latin typeface="Cambria Math" panose="02040503050406030204" pitchFamily="18" charset="0"/>
                            <a:ea typeface="Fira Code"/>
                            <a:cs typeface="Fira Code"/>
                          </a:rPr>
                        </m:ctrlPr>
                      </m:dPr>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2</m:t>
                            </m:r>
                            <m:r>
                              <a:rPr lang="en-US" sz="1300" i="1">
                                <a:solidFill>
                                  <a:schemeClr val="bg1"/>
                                </a:solidFill>
                                <a:latin typeface="Cambria Math" panose="02040503050406030204" pitchFamily="18" charset="0"/>
                                <a:ea typeface="Fira Code"/>
                                <a:cs typeface="Fira Code"/>
                              </a:rPr>
                              <m:t>𝛽</m:t>
                            </m:r>
                          </m:sup>
                        </m:sSup>
                        <m:r>
                          <a:rPr lang="en-US" sz="1300" i="1">
                            <a:solidFill>
                              <a:schemeClr val="bg1"/>
                            </a:solidFill>
                            <a:latin typeface="Cambria Math" panose="02040503050406030204" pitchFamily="18" charset="0"/>
                            <a:ea typeface="Fira Code"/>
                            <a:cs typeface="Fira Code"/>
                          </a:rPr>
                          <m:t>+1</m:t>
                        </m:r>
                      </m:e>
                    </m:d>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𝜖</m:t>
                        </m:r>
                      </m:e>
                      <m:sub>
                        <m:r>
                          <a:rPr lang="en-US" sz="1300" i="1">
                            <a:solidFill>
                              <a:schemeClr val="bg1"/>
                            </a:solidFill>
                            <a:latin typeface="Cambria Math" panose="02040503050406030204" pitchFamily="18" charset="0"/>
                            <a:ea typeface="Fira Code"/>
                            <a:cs typeface="Fira Code"/>
                          </a:rPr>
                          <m:t>𝑚</m:t>
                        </m:r>
                      </m:sub>
                    </m:sSub>
                    <m:r>
                      <a:rPr lang="en-US" sz="1300" i="1">
                        <a:solidFill>
                          <a:schemeClr val="bg1"/>
                        </a:solidFill>
                        <a:latin typeface="Cambria Math" panose="02040503050406030204" pitchFamily="18" charset="0"/>
                        <a:ea typeface="Fira Code"/>
                        <a:cs typeface="Fira Code"/>
                      </a:rPr>
                      <m:t>−1=0</m:t>
                    </m:r>
                  </m:oMath>
                </a14:m>
                <a:endParaRPr 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sym typeface="Fira Code"/>
                  </a:rPr>
                  <a:t>	</a:t>
                </a:r>
                <a14:m>
                  <m:oMath xmlns:m="http://schemas.openxmlformats.org/officeDocument/2006/math">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𝜖</m:t>
                        </m:r>
                      </m:e>
                      <m:sub>
                        <m:r>
                          <a:rPr lang="en-US" sz="1300" i="1">
                            <a:solidFill>
                              <a:schemeClr val="bg1"/>
                            </a:solidFill>
                            <a:latin typeface="Cambria Math" panose="02040503050406030204" pitchFamily="18" charset="0"/>
                            <a:ea typeface="Fira Code"/>
                            <a:cs typeface="Fira Code"/>
                          </a:rPr>
                          <m:t>𝑚</m:t>
                        </m:r>
                      </m:sub>
                    </m:sSub>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2</m:t>
                        </m:r>
                        <m:sSub>
                          <m:sSubPr>
                            <m:ctrlPr>
                              <a:rPr lang="en-US" sz="1300" i="1" smtClean="0">
                                <a:solidFill>
                                  <a:schemeClr val="bg1"/>
                                </a:solidFill>
                                <a:latin typeface="Cambria Math" panose="02040503050406030204" pitchFamily="18" charset="0"/>
                                <a:ea typeface="Fira Code"/>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𝛽</m:t>
                            </m:r>
                          </m:e>
                          <m:sub>
                            <m:r>
                              <a:rPr lang="en-US" sz="1300" b="0" i="1" smtClean="0">
                                <a:solidFill>
                                  <a:schemeClr val="bg1"/>
                                </a:solidFill>
                                <a:latin typeface="Cambria Math" panose="02040503050406030204" pitchFamily="18" charset="0"/>
                                <a:ea typeface="Fira Code"/>
                                <a:cs typeface="Fira Code"/>
                              </a:rPr>
                              <m:t>𝑚</m:t>
                            </m:r>
                          </m:sub>
                        </m:sSub>
                      </m:sup>
                    </m:sSup>
                    <m:r>
                      <a:rPr lang="en-US" sz="1300" i="1">
                        <a:solidFill>
                          <a:schemeClr val="bg1"/>
                        </a:solidFill>
                        <a:latin typeface="Cambria Math" panose="02040503050406030204" pitchFamily="18" charset="0"/>
                        <a:ea typeface="Fira Code"/>
                        <a:cs typeface="Fira Code"/>
                      </a:rPr>
                      <m:t>=1−</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𝜖</m:t>
                        </m:r>
                      </m:e>
                      <m:sub>
                        <m:r>
                          <a:rPr lang="en-US" sz="1300" i="1">
                            <a:solidFill>
                              <a:schemeClr val="bg1"/>
                            </a:solidFill>
                            <a:latin typeface="Cambria Math" panose="02040503050406030204" pitchFamily="18" charset="0"/>
                            <a:ea typeface="Fira Code"/>
                            <a:cs typeface="Fira Code"/>
                          </a:rPr>
                          <m:t>𝑚</m:t>
                        </m:r>
                      </m:sub>
                    </m:sSub>
                  </m:oMath>
                </a14:m>
                <a:endParaRPr 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sym typeface="Fira Code"/>
                  </a:rPr>
                  <a:t>	</a:t>
                </a:r>
                <a14:m>
                  <m:oMath xmlns:m="http://schemas.openxmlformats.org/officeDocument/2006/math">
                    <m:sSub>
                      <m:sSubPr>
                        <m:ctrlPr>
                          <a:rPr lang="en-US" sz="1300" i="1" smtClean="0">
                            <a:solidFill>
                              <a:schemeClr val="bg1"/>
                            </a:solidFill>
                            <a:latin typeface="Cambria Math" panose="02040503050406030204" pitchFamily="18" charset="0"/>
                            <a:ea typeface="Fira Code"/>
                            <a:cs typeface="Fira Code"/>
                            <a:sym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sz="1300" b="0" i="1" smtClean="0">
                            <a:solidFill>
                              <a:schemeClr val="bg1"/>
                            </a:solidFill>
                            <a:latin typeface="Cambria Math" panose="02040503050406030204" pitchFamily="18" charset="0"/>
                            <a:ea typeface="Fira Code"/>
                            <a:cs typeface="Fira Code"/>
                            <a:sym typeface="Fira Code"/>
                          </a:rPr>
                          <m:t>𝑚</m:t>
                        </m:r>
                      </m:sub>
                    </m:sSub>
                    <m:r>
                      <a:rPr lang="en-US" sz="1300" b="0" i="1" smtClean="0">
                        <a:solidFill>
                          <a:schemeClr val="bg1"/>
                        </a:solidFill>
                        <a:latin typeface="Cambria Math" panose="02040503050406030204" pitchFamily="18" charset="0"/>
                        <a:ea typeface="Fira Code"/>
                        <a:cs typeface="Fira Code"/>
                        <a:sym typeface="Fira Code"/>
                      </a:rPr>
                      <m:t>= </m:t>
                    </m:r>
                    <m:f>
                      <m:fPr>
                        <m:ctrlPr>
                          <a:rPr lang="en-US" sz="1300" b="0" i="1" smtClean="0">
                            <a:solidFill>
                              <a:schemeClr val="bg1"/>
                            </a:solidFill>
                            <a:latin typeface="Cambria Math" panose="02040503050406030204" pitchFamily="18" charset="0"/>
                            <a:ea typeface="Fira Code"/>
                            <a:cs typeface="Fira Code"/>
                            <a:sym typeface="Fira Code"/>
                          </a:rPr>
                        </m:ctrlPr>
                      </m:fPr>
                      <m:num>
                        <m:r>
                          <a:rPr lang="en-US" sz="1300" b="0" i="1" smtClean="0">
                            <a:solidFill>
                              <a:schemeClr val="bg1"/>
                            </a:solidFill>
                            <a:latin typeface="Cambria Math" panose="02040503050406030204" pitchFamily="18" charset="0"/>
                            <a:ea typeface="Fira Code"/>
                            <a:cs typeface="Fira Code"/>
                            <a:sym typeface="Fira Code"/>
                          </a:rPr>
                          <m:t>1</m:t>
                        </m:r>
                      </m:num>
                      <m:den>
                        <m:r>
                          <a:rPr lang="en-US" sz="1300" b="0" i="1" smtClean="0">
                            <a:solidFill>
                              <a:schemeClr val="bg1"/>
                            </a:solidFill>
                            <a:latin typeface="Cambria Math" panose="02040503050406030204" pitchFamily="18" charset="0"/>
                            <a:ea typeface="Fira Code"/>
                            <a:cs typeface="Fira Code"/>
                            <a:sym typeface="Fira Code"/>
                          </a:rPr>
                          <m:t>2</m:t>
                        </m:r>
                      </m:den>
                    </m:f>
                    <m:r>
                      <m:rPr>
                        <m:sty m:val="p"/>
                      </m:rPr>
                      <a:rPr lang="en-US" sz="1300" b="0" i="0" smtClean="0">
                        <a:solidFill>
                          <a:schemeClr val="bg1"/>
                        </a:solidFill>
                        <a:latin typeface="Cambria Math" panose="02040503050406030204" pitchFamily="18" charset="0"/>
                        <a:ea typeface="Fira Code"/>
                        <a:cs typeface="Fira Code"/>
                        <a:sym typeface="Fira Code"/>
                      </a:rPr>
                      <m:t>ln</m:t>
                    </m:r>
                    <m:r>
                      <a:rPr lang="en-US" sz="1300" b="0" i="1" smtClean="0">
                        <a:solidFill>
                          <a:schemeClr val="bg1"/>
                        </a:solidFill>
                        <a:latin typeface="Cambria Math" panose="02040503050406030204" pitchFamily="18" charset="0"/>
                        <a:ea typeface="Fira Code"/>
                        <a:cs typeface="Fira Code"/>
                        <a:sym typeface="Fira Code"/>
                      </a:rPr>
                      <m:t>⁡(</m:t>
                    </m:r>
                    <m:f>
                      <m:fPr>
                        <m:ctrlPr>
                          <a:rPr lang="en-US" sz="1300" b="0" i="1" smtClean="0">
                            <a:solidFill>
                              <a:schemeClr val="bg1"/>
                            </a:solidFill>
                            <a:latin typeface="Cambria Math" panose="02040503050406030204" pitchFamily="18" charset="0"/>
                            <a:ea typeface="Fira Code"/>
                            <a:cs typeface="Fira Code"/>
                            <a:sym typeface="Fira Code"/>
                          </a:rPr>
                        </m:ctrlPr>
                      </m:fPr>
                      <m:num>
                        <m:r>
                          <a:rPr lang="en-US" sz="1300" b="0" i="1" smtClean="0">
                            <a:solidFill>
                              <a:schemeClr val="bg1"/>
                            </a:solidFill>
                            <a:latin typeface="Cambria Math" panose="02040503050406030204" pitchFamily="18" charset="0"/>
                            <a:ea typeface="Fira Code"/>
                            <a:cs typeface="Fira Code"/>
                            <a:sym typeface="Fira Code"/>
                          </a:rPr>
                          <m:t>1 − </m:t>
                        </m:r>
                        <m:sSub>
                          <m:sSubPr>
                            <m:ctrlPr>
                              <a:rPr lang="en-US" sz="1300" b="0" i="1" smtClean="0">
                                <a:solidFill>
                                  <a:schemeClr val="bg1"/>
                                </a:solidFill>
                                <a:latin typeface="Cambria Math" panose="02040503050406030204" pitchFamily="18" charset="0"/>
                                <a:ea typeface="Fira Code"/>
                                <a:cs typeface="Fira Code"/>
                                <a:sym typeface="Fira Code"/>
                              </a:rPr>
                            </m:ctrlPr>
                          </m:sSubPr>
                          <m:e>
                            <m:r>
                              <a:rPr lang="en-US" sz="1300" b="0" i="1" smtClean="0">
                                <a:solidFill>
                                  <a:schemeClr val="bg1"/>
                                </a:solidFill>
                                <a:latin typeface="Cambria Math" panose="02040503050406030204" pitchFamily="18" charset="0"/>
                                <a:ea typeface="Cambria Math" panose="02040503050406030204" pitchFamily="18" charset="0"/>
                                <a:cs typeface="Fira Code"/>
                                <a:sym typeface="Fira Code"/>
                              </a:rPr>
                              <m:t>𝜀</m:t>
                            </m:r>
                          </m:e>
                          <m:sub>
                            <m:r>
                              <a:rPr lang="en-US" sz="1300" b="0" i="1" smtClean="0">
                                <a:solidFill>
                                  <a:schemeClr val="bg1"/>
                                </a:solidFill>
                                <a:latin typeface="Cambria Math" panose="02040503050406030204" pitchFamily="18" charset="0"/>
                                <a:ea typeface="Fira Code"/>
                                <a:cs typeface="Fira Code"/>
                                <a:sym typeface="Fira Code"/>
                              </a:rPr>
                              <m:t>𝑚</m:t>
                            </m:r>
                          </m:sub>
                        </m:sSub>
                      </m:num>
                      <m:den>
                        <m:sSub>
                          <m:sSubPr>
                            <m:ctrlPr>
                              <a:rPr lang="en-US" sz="1300" b="0" i="1" smtClean="0">
                                <a:solidFill>
                                  <a:schemeClr val="bg1"/>
                                </a:solidFill>
                                <a:latin typeface="Cambria Math" panose="02040503050406030204" pitchFamily="18" charset="0"/>
                                <a:ea typeface="Fira Code"/>
                                <a:cs typeface="Fira Code"/>
                                <a:sym typeface="Fira Code"/>
                              </a:rPr>
                            </m:ctrlPr>
                          </m:sSubPr>
                          <m:e>
                            <m:r>
                              <a:rPr lang="en-US" sz="1300" b="0" i="1" smtClean="0">
                                <a:solidFill>
                                  <a:schemeClr val="bg1"/>
                                </a:solidFill>
                                <a:latin typeface="Cambria Math" panose="02040503050406030204" pitchFamily="18" charset="0"/>
                                <a:ea typeface="Cambria Math" panose="02040503050406030204" pitchFamily="18" charset="0"/>
                                <a:cs typeface="Fira Code"/>
                                <a:sym typeface="Fira Code"/>
                              </a:rPr>
                              <m:t>𝜀</m:t>
                            </m:r>
                          </m:e>
                          <m:sub>
                            <m:r>
                              <a:rPr lang="en-US" sz="1300" b="0" i="1" smtClean="0">
                                <a:solidFill>
                                  <a:schemeClr val="bg1"/>
                                </a:solidFill>
                                <a:latin typeface="Cambria Math" panose="02040503050406030204" pitchFamily="18" charset="0"/>
                                <a:ea typeface="Fira Code"/>
                                <a:cs typeface="Fira Code"/>
                                <a:sym typeface="Fira Code"/>
                              </a:rPr>
                              <m:t>𝑚</m:t>
                            </m:r>
                          </m:sub>
                        </m:sSub>
                      </m:den>
                    </m:f>
                    <m:r>
                      <a:rPr lang="en-US" sz="1300" b="0" i="1" smtClean="0">
                        <a:solidFill>
                          <a:schemeClr val="bg1"/>
                        </a:solidFill>
                        <a:latin typeface="Cambria Math" panose="02040503050406030204" pitchFamily="18" charset="0"/>
                        <a:ea typeface="Fira Code"/>
                        <a:cs typeface="Fira Code"/>
                        <a:sym typeface="Fira Code"/>
                      </a:rPr>
                      <m:t>)</m:t>
                    </m:r>
                  </m:oMath>
                </a14:m>
                <a:endParaRPr 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sym typeface="Fira Code"/>
                  </a:rPr>
                  <a:t>	</a:t>
                </a:r>
              </a:p>
            </p:txBody>
          </p:sp>
        </mc:Choice>
        <mc:Fallback xmlns="">
          <p:sp>
            <p:nvSpPr>
              <p:cNvPr id="8" name="Rectangle 1">
                <a:extLst>
                  <a:ext uri="{FF2B5EF4-FFF2-40B4-BE49-F238E27FC236}">
                    <a16:creationId xmlns:a16="http://schemas.microsoft.com/office/drawing/2014/main" id="{40C81A11-2E74-BC56-0875-F4996AD240BE}"/>
                  </a:ext>
                </a:extLst>
              </p:cNvPr>
              <p:cNvSpPr>
                <a:spLocks noRot="1" noChangeAspect="1" noMove="1" noResize="1" noEditPoints="1" noAdjustHandles="1" noChangeArrowheads="1" noChangeShapeType="1" noTextEdit="1"/>
              </p:cNvSpPr>
              <p:nvPr/>
            </p:nvSpPr>
            <p:spPr bwMode="auto">
              <a:xfrm>
                <a:off x="1290010" y="1543186"/>
                <a:ext cx="7136186" cy="2922510"/>
              </a:xfrm>
              <a:prstGeom prst="rect">
                <a:avLst/>
              </a:prstGeom>
              <a:blipFill>
                <a:blip r:embed="rId6"/>
                <a:stretch>
                  <a:fillRect l="-855" t="-9583"/>
                </a:stretch>
              </a:blipFill>
              <a:ln>
                <a:noFill/>
              </a:ln>
              <a:effec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57F4BAEA-4DFB-0C08-248A-C249FFF393B5}"/>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3" name="Google Shape;603;p37">
            <a:extLst>
              <a:ext uri="{FF2B5EF4-FFF2-40B4-BE49-F238E27FC236}">
                <a16:creationId xmlns:a16="http://schemas.microsoft.com/office/drawing/2014/main" id="{0FE8186C-D22A-532F-A187-D9917FAA0B87}"/>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
        <p:nvSpPr>
          <p:cNvPr id="5" name="TextBox 4">
            <a:extLst>
              <a:ext uri="{FF2B5EF4-FFF2-40B4-BE49-F238E27FC236}">
                <a16:creationId xmlns:a16="http://schemas.microsoft.com/office/drawing/2014/main" id="{DFCD80D1-CC4A-0D77-5B38-8B29DD3A6C51}"/>
              </a:ext>
            </a:extLst>
          </p:cNvPr>
          <p:cNvSpPr txBox="1"/>
          <p:nvPr/>
        </p:nvSpPr>
        <p:spPr>
          <a:xfrm>
            <a:off x="3670796" y="356556"/>
            <a:ext cx="4699000" cy="400110"/>
          </a:xfrm>
          <a:prstGeom prst="rect">
            <a:avLst/>
          </a:prstGeom>
          <a:noFill/>
        </p:spPr>
        <p:txBody>
          <a:bodyPr wrap="square">
            <a:spAutoFit/>
          </a:bodyPr>
          <a:lstStyle/>
          <a:p>
            <a:r>
              <a:rPr lang="en-US" sz="2000" kern="1200" dirty="0">
                <a:solidFill>
                  <a:srgbClr val="D9D9D9"/>
                </a:solidFill>
                <a:effectLst/>
                <a:latin typeface="Oswald" pitchFamily="2" charset="0"/>
                <a:ea typeface="+mn-ea"/>
                <a:cs typeface="Times New Roman" panose="02020603050405020304" pitchFamily="18" charset="0"/>
              </a:rPr>
              <a:t>/AdaBoost</a:t>
            </a:r>
            <a:endParaRPr lang="en-US" sz="2000" dirty="0"/>
          </a:p>
        </p:txBody>
      </p:sp>
    </p:spTree>
    <p:extLst>
      <p:ext uri="{BB962C8B-B14F-4D97-AF65-F5344CB8AC3E}">
        <p14:creationId xmlns:p14="http://schemas.microsoft.com/office/powerpoint/2010/main" val="204423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30" name="Google Shape;565;p35">
            <a:extLst>
              <a:ext uri="{FF2B5EF4-FFF2-40B4-BE49-F238E27FC236}">
                <a16:creationId xmlns:a16="http://schemas.microsoft.com/office/drawing/2014/main" id="{D59B18CA-2AFB-56A5-6243-7128EE12E29B}"/>
              </a:ext>
            </a:extLst>
          </p:cNvPr>
          <p:cNvSpPr/>
          <p:nvPr/>
        </p:nvSpPr>
        <p:spPr>
          <a:xfrm rot="5400000">
            <a:off x="1094369" y="1138146"/>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6" name="Subtitle 2">
            <a:extLst>
              <a:ext uri="{FF2B5EF4-FFF2-40B4-BE49-F238E27FC236}">
                <a16:creationId xmlns:a16="http://schemas.microsoft.com/office/drawing/2014/main" id="{28624200-DD75-D055-2FE4-10BFF3BB3432}"/>
              </a:ext>
            </a:extLst>
          </p:cNvPr>
          <p:cNvSpPr txBox="1">
            <a:spLocks/>
          </p:cNvSpPr>
          <p:nvPr/>
        </p:nvSpPr>
        <p:spPr>
          <a:xfrm>
            <a:off x="1117229" y="1071813"/>
            <a:ext cx="1153587" cy="302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AdaBoost </a:t>
            </a:r>
          </a:p>
        </p:txBody>
      </p:sp>
      <p:cxnSp>
        <p:nvCxnSpPr>
          <p:cNvPr id="9" name="Google Shape;564;p35">
            <a:extLst>
              <a:ext uri="{FF2B5EF4-FFF2-40B4-BE49-F238E27FC236}">
                <a16:creationId xmlns:a16="http://schemas.microsoft.com/office/drawing/2014/main" id="{3452AE25-D79A-6321-378A-716A377A22FE}"/>
              </a:ext>
            </a:extLst>
          </p:cNvPr>
          <p:cNvCxnSpPr>
            <a:cxnSpLocks/>
          </p:cNvCxnSpPr>
          <p:nvPr/>
        </p:nvCxnSpPr>
        <p:spPr>
          <a:xfrm rot="16200000">
            <a:off x="2557021" y="833775"/>
            <a:ext cx="0" cy="740100"/>
          </a:xfrm>
          <a:prstGeom prst="straightConnector1">
            <a:avLst/>
          </a:prstGeom>
          <a:noFill/>
          <a:ln w="9525" cap="flat" cmpd="sng">
            <a:solidFill>
              <a:schemeClr val="bg1"/>
            </a:solidFill>
            <a:prstDash val="solid"/>
            <a:round/>
            <a:headEnd type="none" w="med" len="med"/>
            <a:tailEnd type="stealth" w="med" len="med"/>
          </a:ln>
        </p:spPr>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5622888B-A87C-86CC-E01F-C0BD55B451FB}"/>
                  </a:ext>
                </a:extLst>
              </p:cNvPr>
              <p:cNvSpPr txBox="1">
                <a:spLocks/>
              </p:cNvSpPr>
              <p:nvPr/>
            </p:nvSpPr>
            <p:spPr>
              <a:xfrm>
                <a:off x="2924272" y="1058744"/>
                <a:ext cx="5227256" cy="30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115888" indent="23813"/>
                <a:r>
                  <a:rPr lang="en-US" sz="1300" dirty="0">
                    <a:solidFill>
                      <a:schemeClr val="bg1"/>
                    </a:solidFill>
                    <a:latin typeface="SVN-Calling Code" panose="020B0509020202020204" pitchFamily="49" charset="0"/>
                  </a:rPr>
                  <a:t>binary classification </a:t>
                </a:r>
                <a14:m>
                  <m:oMath xmlns:m="http://schemas.openxmlformats.org/officeDocument/2006/math">
                    <m:r>
                      <a:rPr lang="en-US" sz="1300" b="0" i="1" smtClean="0">
                        <a:solidFill>
                          <a:schemeClr val="bg1"/>
                        </a:solidFill>
                        <a:latin typeface="Cambria Math" panose="02040503050406030204" pitchFamily="18" charset="0"/>
                      </a:rPr>
                      <m:t>𝑦</m:t>
                    </m:r>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𝜖</m:t>
                    </m:r>
                    <m:r>
                      <a:rPr lang="en-US" sz="1300" b="0" i="1" smtClean="0">
                        <a:solidFill>
                          <a:schemeClr val="bg1"/>
                        </a:solidFill>
                        <a:latin typeface="Cambria Math" panose="02040503050406030204" pitchFamily="18" charset="0"/>
                        <a:ea typeface="Cambria Math" panose="02040503050406030204" pitchFamily="18" charset="0"/>
                      </a:rPr>
                      <m:t> </m:t>
                    </m:r>
                    <m:d>
                      <m:dPr>
                        <m:begChr m:val="{"/>
                        <m:endChr m:val="}"/>
                        <m:ctrlPr>
                          <a:rPr lang="en-US" sz="1300" b="0" i="1" smtClean="0">
                            <a:solidFill>
                              <a:schemeClr val="bg1"/>
                            </a:solidFill>
                            <a:latin typeface="Cambria Math" panose="02040503050406030204" pitchFamily="18" charset="0"/>
                            <a:ea typeface="Cambria Math" panose="02040503050406030204" pitchFamily="18" charset="0"/>
                          </a:rPr>
                        </m:ctrlPr>
                      </m:dPr>
                      <m:e>
                        <m:r>
                          <a:rPr lang="en-US" sz="1300" b="0" i="1" smtClean="0">
                            <a:solidFill>
                              <a:schemeClr val="bg1"/>
                            </a:solidFill>
                            <a:latin typeface="Cambria Math" panose="02040503050406030204" pitchFamily="18" charset="0"/>
                            <a:ea typeface="Cambria Math" panose="02040503050406030204" pitchFamily="18" charset="0"/>
                          </a:rPr>
                          <m:t> −1, +1</m:t>
                        </m:r>
                      </m:e>
                    </m:d>
                    <m:r>
                      <a:rPr lang="en-US" sz="1300" b="0" i="0" smtClean="0">
                        <a:solidFill>
                          <a:schemeClr val="bg1"/>
                        </a:solidFill>
                        <a:latin typeface="Cambria Math" panose="02040503050406030204" pitchFamily="18" charset="0"/>
                        <a:ea typeface="Cambria Math" panose="02040503050406030204" pitchFamily="18" charset="0"/>
                      </a:rPr>
                      <m:t> </m:t>
                    </m:r>
                    <m:r>
                      <m:rPr>
                        <m:sty m:val="p"/>
                      </m:rPr>
                      <a:rPr lang="en-US" sz="1300" b="0" i="0" smtClean="0">
                        <a:solidFill>
                          <a:schemeClr val="bg1"/>
                        </a:solidFill>
                        <a:latin typeface="Cambria Math" panose="02040503050406030204" pitchFamily="18" charset="0"/>
                        <a:ea typeface="Cambria Math" panose="02040503050406030204" pitchFamily="18" charset="0"/>
                      </a:rPr>
                      <m:t>and</m:t>
                    </m:r>
                    <m:r>
                      <a:rPr lang="en-US" sz="1300" b="0" i="0" smtClean="0">
                        <a:solidFill>
                          <a:schemeClr val="bg1"/>
                        </a:solidFill>
                        <a:latin typeface="Cambria Math" panose="02040503050406030204" pitchFamily="18" charset="0"/>
                        <a:ea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ℓ</m:t>
                    </m:r>
                    <m:d>
                      <m:dPr>
                        <m:ctrlPr>
                          <a:rPr lang="en-US" sz="1300" b="0" i="1" smtClean="0">
                            <a:solidFill>
                              <a:schemeClr val="bg1"/>
                            </a:solidFill>
                            <a:latin typeface="Cambria Math" panose="02040503050406030204" pitchFamily="18" charset="0"/>
                            <a:ea typeface="Cambria Math" panose="02040503050406030204" pitchFamily="18" charset="0"/>
                          </a:rPr>
                        </m:ctrlPr>
                      </m:dPr>
                      <m:e>
                        <m:acc>
                          <m:accPr>
                            <m:chr m:val="̂"/>
                            <m:ctrlPr>
                              <a:rPr lang="en-US" sz="1300" b="0" i="1" smtClean="0">
                                <a:solidFill>
                                  <a:schemeClr val="bg1"/>
                                </a:solidFill>
                                <a:latin typeface="Cambria Math" panose="02040503050406030204" pitchFamily="18" charset="0"/>
                                <a:ea typeface="Cambria Math" panose="02040503050406030204" pitchFamily="18" charset="0"/>
                              </a:rPr>
                            </m:ctrlPr>
                          </m:accPr>
                          <m:e>
                            <m:r>
                              <a:rPr lang="en-US" sz="1300" b="0" i="1" smtClean="0">
                                <a:solidFill>
                                  <a:schemeClr val="bg1"/>
                                </a:solidFill>
                                <a:latin typeface="Cambria Math" panose="02040503050406030204" pitchFamily="18" charset="0"/>
                                <a:ea typeface="Cambria Math" panose="02040503050406030204" pitchFamily="18" charset="0"/>
                              </a:rPr>
                              <m:t>𝑦</m:t>
                            </m:r>
                          </m:e>
                        </m:acc>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rPr>
                          <m:t>𝑦</m:t>
                        </m:r>
                      </m:e>
                    </m:d>
                    <m:r>
                      <a:rPr lang="en-US" sz="1300" b="0" i="1" smtClean="0">
                        <a:solidFill>
                          <a:schemeClr val="bg1"/>
                        </a:solidFill>
                        <a:latin typeface="Cambria Math" panose="02040503050406030204" pitchFamily="18" charset="0"/>
                      </a:rPr>
                      <m:t>= </m:t>
                    </m:r>
                    <m:sSup>
                      <m:sSupPr>
                        <m:ctrlPr>
                          <a:rPr lang="en-US" sz="1300" b="0" i="1" smtClean="0">
                            <a:solidFill>
                              <a:schemeClr val="bg1"/>
                            </a:solidFill>
                            <a:latin typeface="Cambria Math" panose="02040503050406030204" pitchFamily="18" charset="0"/>
                          </a:rPr>
                        </m:ctrlPr>
                      </m:sSupPr>
                      <m:e>
                        <m:r>
                          <a:rPr lang="en-US" sz="1300" b="0" i="1" smtClean="0">
                            <a:solidFill>
                              <a:schemeClr val="bg1"/>
                            </a:solidFill>
                            <a:latin typeface="Cambria Math" panose="02040503050406030204" pitchFamily="18" charset="0"/>
                          </a:rPr>
                          <m:t>𝑒</m:t>
                        </m:r>
                      </m:e>
                      <m:sup>
                        <m:r>
                          <a:rPr lang="en-US" sz="1300" b="0" i="1" smtClean="0">
                            <a:solidFill>
                              <a:schemeClr val="bg1"/>
                            </a:solidFill>
                            <a:latin typeface="Cambria Math" panose="02040503050406030204" pitchFamily="18" charset="0"/>
                          </a:rPr>
                          <m:t>−</m:t>
                        </m:r>
                        <m:acc>
                          <m:accPr>
                            <m:chr m:val="̂"/>
                            <m:ctrlPr>
                              <a:rPr lang="en-US" sz="1300" b="0" i="1" smtClean="0">
                                <a:solidFill>
                                  <a:schemeClr val="bg1"/>
                                </a:solidFill>
                                <a:latin typeface="Cambria Math" panose="02040503050406030204" pitchFamily="18" charset="0"/>
                              </a:rPr>
                            </m:ctrlPr>
                          </m:accPr>
                          <m:e>
                            <m:r>
                              <a:rPr lang="en-US" sz="1300" b="0" i="1" smtClean="0">
                                <a:solidFill>
                                  <a:schemeClr val="bg1"/>
                                </a:solidFill>
                                <a:latin typeface="Cambria Math" panose="02040503050406030204" pitchFamily="18" charset="0"/>
                              </a:rPr>
                              <m:t>𝑦</m:t>
                            </m:r>
                          </m:e>
                        </m:acc>
                        <m:r>
                          <a:rPr lang="en-US" sz="1300" b="0" i="1" smtClean="0">
                            <a:solidFill>
                              <a:schemeClr val="bg1"/>
                            </a:solidFill>
                            <a:latin typeface="Cambria Math" panose="02040503050406030204" pitchFamily="18" charset="0"/>
                          </a:rPr>
                          <m:t>𝑦</m:t>
                        </m:r>
                      </m:sup>
                    </m:sSup>
                  </m:oMath>
                </a14:m>
                <a:endParaRPr lang="en-US" sz="1300" dirty="0">
                  <a:solidFill>
                    <a:schemeClr val="bg1"/>
                  </a:solidFill>
                  <a:latin typeface="SVN-Calling Code" panose="020B0509020202020204" pitchFamily="49" charset="0"/>
                </a:endParaRPr>
              </a:p>
            </p:txBody>
          </p:sp>
        </mc:Choice>
        <mc:Fallback xmlns="">
          <p:sp>
            <p:nvSpPr>
              <p:cNvPr id="10" name="Subtitle 2">
                <a:extLst>
                  <a:ext uri="{FF2B5EF4-FFF2-40B4-BE49-F238E27FC236}">
                    <a16:creationId xmlns:a16="http://schemas.microsoft.com/office/drawing/2014/main" id="{5622888B-A87C-86CC-E01F-C0BD55B451FB}"/>
                  </a:ext>
                </a:extLst>
              </p:cNvPr>
              <p:cNvSpPr txBox="1">
                <a:spLocks noRot="1" noChangeAspect="1" noMove="1" noResize="1" noEditPoints="1" noAdjustHandles="1" noChangeArrowheads="1" noChangeShapeType="1" noTextEdit="1"/>
              </p:cNvSpPr>
              <p:nvPr/>
            </p:nvSpPr>
            <p:spPr>
              <a:xfrm>
                <a:off x="2924272" y="1058744"/>
                <a:ext cx="5227256" cy="302805"/>
              </a:xfrm>
              <a:prstGeom prst="rect">
                <a:avLst/>
              </a:prstGeom>
              <a:blipFill>
                <a:blip r:embed="rId5"/>
                <a:stretch>
                  <a:fillRect b="-183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40C81A11-2E74-BC56-0875-F4996AD240BE}"/>
                  </a:ext>
                </a:extLst>
              </p:cNvPr>
              <p:cNvSpPr>
                <a:spLocks noChangeArrowheads="1"/>
              </p:cNvSpPr>
              <p:nvPr/>
            </p:nvSpPr>
            <p:spPr bwMode="auto">
              <a:xfrm>
                <a:off x="1290010" y="1543186"/>
                <a:ext cx="7136186" cy="2922510"/>
              </a:xfrm>
              <a:prstGeom prst="rect">
                <a:avLst/>
              </a:prstGeom>
              <a:noFill/>
              <a:ln>
                <a:noFill/>
              </a:ln>
              <a:effectLst/>
            </p:spPr>
            <p:txBody>
              <a:bodyPr vert="horz" wrap="square" lIns="33327" tIns="33327" rIns="33327" bIns="33327" numCol="1" anchor="ctr" anchorCtr="0" compatLnSpc="1">
                <a:prstTxWarp prst="textNoShape">
                  <a:avLst/>
                </a:prstTxWarp>
                <a:spAutoFit/>
              </a:bodyPr>
              <a:lstStyle/>
              <a:p>
                <a:pPr marL="285750" lvl="0" indent="-285750" eaLnBrk="0" fontAlgn="base" hangingPunct="0">
                  <a:spcBef>
                    <a:spcPts val="600"/>
                  </a:spcBef>
                  <a:spcAft>
                    <a:spcPct val="0"/>
                  </a:spcAft>
                  <a:buClr>
                    <a:srgbClr val="FF6600"/>
                  </a:buClr>
                  <a:buFont typeface="Arial" panose="020B0604020202020204" pitchFamily="34" charset="0"/>
                  <a:buChar char="•"/>
                </a:pPr>
                <a14:m>
                  <m:oMath xmlns:m="http://schemas.openxmlformats.org/officeDocument/2006/math">
                    <m:nary>
                      <m:naryPr>
                        <m:chr m:val="∑"/>
                        <m:ctrlPr>
                          <a:rPr lang="en-US" sz="1300" i="1" smtClean="0">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h</m:t>
                                </m:r>
                              </m:e>
                              <m:sub>
                                <m:r>
                                  <a:rPr lang="en-US" sz="1300" i="1">
                                    <a:solidFill>
                                      <a:schemeClr val="bg1"/>
                                    </a:solidFill>
                                    <a:latin typeface="Cambria Math" panose="02040503050406030204" pitchFamily="18" charset="0"/>
                                    <a:ea typeface="Fira Code"/>
                                    <a:cs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p>
                        </m:sSup>
                      </m:e>
                    </m:nary>
                    <m:r>
                      <a:rPr lang="en-US" altLang="en-US" sz="1300" i="1">
                        <a:solidFill>
                          <a:schemeClr val="bg1"/>
                        </a:solidFill>
                        <a:latin typeface="Cambria Math" panose="02040503050406030204" pitchFamily="18" charset="0"/>
                        <a:ea typeface="Fira Code"/>
                        <a:cs typeface="Fira Code"/>
                        <a:sym typeface="Fira Code"/>
                      </a:rPr>
                      <m:t>=</m:t>
                    </m:r>
                    <m:nary>
                      <m:naryPr>
                        <m:chr m:val="∑"/>
                        <m:ctrlPr>
                          <a:rPr lang="en-US" sz="1300" i="1">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nary>
                    <m:r>
                      <a:rPr lang="en-US" sz="1300" i="1">
                        <a:solidFill>
                          <a:schemeClr val="bg1"/>
                        </a:solidFill>
                        <a:latin typeface="Cambria Math" panose="02040503050406030204" pitchFamily="18" charset="0"/>
                        <a:ea typeface="Fira Code"/>
                        <a:cs typeface="Fira Code"/>
                      </a:rPr>
                      <m:t>+</m:t>
                    </m:r>
                    <m:d>
                      <m:dPr>
                        <m:ctrlPr>
                          <a:rPr lang="en-US" sz="1300" i="1">
                            <a:solidFill>
                              <a:schemeClr val="bg1"/>
                            </a:solidFill>
                            <a:latin typeface="Cambria Math" panose="02040503050406030204" pitchFamily="18" charset="0"/>
                            <a:ea typeface="Fira Code"/>
                            <a:cs typeface="Fira Code"/>
                          </a:rPr>
                        </m:ctrlPr>
                      </m:dPr>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r>
                          <a:rPr lang="en-US" sz="1300" i="1">
                            <a:solidFill>
                              <a:schemeClr val="bg1"/>
                            </a:solidFill>
                            <a:latin typeface="Cambria Math" panose="02040503050406030204" pitchFamily="18" charset="0"/>
                            <a:ea typeface="Fira Code"/>
                            <a:cs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d>
                    <m:nary>
                      <m:naryPr>
                        <m:chr m:val="∑"/>
                        <m:supHide m:val="on"/>
                        <m:ctrlPr>
                          <a:rPr lang="en-US" sz="1300" i="1">
                            <a:solidFill>
                              <a:schemeClr val="bg1"/>
                            </a:solidFill>
                            <a:latin typeface="Cambria Math" panose="02040503050406030204" pitchFamily="18" charset="0"/>
                            <a:ea typeface="Fira Code"/>
                            <a:cs typeface="Fira Code"/>
                          </a:rPr>
                        </m:ctrlPr>
                      </m:naryPr>
                      <m: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h</m:t>
                        </m:r>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b>
                      <m:sup/>
                      <m:e>
                        <m:sSub>
                          <m:sSubPr>
                            <m:ctrlPr>
                              <a:rPr lang="en-US" sz="1300" i="1">
                                <a:solidFill>
                                  <a:schemeClr val="bg1"/>
                                </a:solidFill>
                                <a:latin typeface="Cambria Math" panose="02040503050406030204" pitchFamily="18" charset="0"/>
                                <a:ea typeface="Fira Code"/>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e>
                    </m:nary>
                  </m:oMath>
                </a14:m>
                <a:endParaRPr lang="en-US" sz="1300" i="1" dirty="0">
                  <a:solidFill>
                    <a:schemeClr val="bg1"/>
                  </a:solidFill>
                  <a:latin typeface="Cambria Math" panose="02040503050406030204" pitchFamily="18" charset="0"/>
                  <a:ea typeface="Fira Code"/>
                  <a:cs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rPr>
                  <a:t>	</a:t>
                </a:r>
                <a:r>
                  <a:rPr lang="en-US" sz="1300" dirty="0">
                    <a:solidFill>
                      <a:schemeClr val="bg1"/>
                    </a:solidFill>
                    <a:latin typeface="SVN-Calling Code" panose="020B0509020202020204" pitchFamily="49" charset="0"/>
                    <a:ea typeface="Fira Code"/>
                    <a:cs typeface="Fira Code"/>
                  </a:rPr>
                  <a:t>Set </a:t>
                </a:r>
                <a14:m>
                  <m:oMath xmlns:m="http://schemas.openxmlformats.org/officeDocument/2006/math">
                    <m:sSub>
                      <m:sSubPr>
                        <m:ctrlPr>
                          <a:rPr lang="en-US" sz="1300" i="1" smtClean="0">
                            <a:solidFill>
                              <a:schemeClr val="bg1"/>
                            </a:solidFill>
                            <a:latin typeface="Cambria Math" panose="02040503050406030204" pitchFamily="18" charset="0"/>
                            <a:ea typeface="Cambria Math" panose="02040503050406030204" pitchFamily="18" charset="0"/>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𝜀</m:t>
                        </m:r>
                      </m:e>
                      <m:sub>
                        <m:r>
                          <a:rPr lang="en-US" sz="1300" b="0" i="1" smtClean="0">
                            <a:solidFill>
                              <a:schemeClr val="bg1"/>
                            </a:solidFill>
                            <a:latin typeface="Cambria Math" panose="02040503050406030204" pitchFamily="18" charset="0"/>
                            <a:ea typeface="Cambria Math" panose="02040503050406030204" pitchFamily="18" charset="0"/>
                            <a:cs typeface="Fira Code"/>
                          </a:rPr>
                          <m:t>𝑚</m:t>
                        </m:r>
                      </m:sub>
                    </m:sSub>
                    <m:r>
                      <a:rPr lang="en-US" sz="1300" b="0" i="1" smtClean="0">
                        <a:solidFill>
                          <a:schemeClr val="bg1"/>
                        </a:solidFill>
                        <a:latin typeface="Cambria Math" panose="02040503050406030204" pitchFamily="18" charset="0"/>
                        <a:ea typeface="Cambria Math" panose="02040503050406030204" pitchFamily="18" charset="0"/>
                        <a:cs typeface="Fira Code"/>
                      </a:rPr>
                      <m:t>= </m:t>
                    </m:r>
                    <m:f>
                      <m:fPr>
                        <m:ctrlPr>
                          <a:rPr lang="en-US" sz="1300" b="0" i="1" smtClean="0">
                            <a:solidFill>
                              <a:schemeClr val="bg1"/>
                            </a:solidFill>
                            <a:latin typeface="Cambria Math" panose="02040503050406030204" pitchFamily="18" charset="0"/>
                            <a:ea typeface="Cambria Math" panose="02040503050406030204" pitchFamily="18" charset="0"/>
                            <a:cs typeface="Fira Code"/>
                          </a:rPr>
                        </m:ctrlPr>
                      </m:fPr>
                      <m:num>
                        <m:nary>
                          <m:naryPr>
                            <m:chr m:val="∑"/>
                            <m:supHide m:val="on"/>
                            <m:ctrlPr>
                              <a:rPr lang="en-US" sz="1300" i="1">
                                <a:solidFill>
                                  <a:schemeClr val="bg1"/>
                                </a:solidFill>
                                <a:latin typeface="Cambria Math" panose="02040503050406030204" pitchFamily="18" charset="0"/>
                                <a:ea typeface="Fira Code"/>
                                <a:cs typeface="Fira Code"/>
                              </a:rPr>
                            </m:ctrlPr>
                          </m:naryPr>
                          <m: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h</m:t>
                            </m:r>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b>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e>
                        </m:nary>
                      </m:num>
                      <m:den>
                        <m:nary>
                          <m:naryPr>
                            <m:chr m:val="∑"/>
                            <m:ctrlPr>
                              <a:rPr lang="en-US" sz="1300" i="1" smtClean="0">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e>
                        </m:nary>
                      </m:den>
                    </m:f>
                  </m:oMath>
                </a14:m>
                <a:r>
                  <a:rPr lang="en-US" sz="1300" dirty="0">
                    <a:solidFill>
                      <a:schemeClr val="bg1"/>
                    </a:solidFill>
                    <a:latin typeface="Cambria Math" panose="02040503050406030204" pitchFamily="18" charset="0"/>
                    <a:ea typeface="Fira Code"/>
                    <a:cs typeface="Fira Code"/>
                  </a:rPr>
                  <a:t> </a:t>
                </a:r>
              </a:p>
              <a:p>
                <a:pPr marL="285750" lvl="0" indent="-285750" eaLnBrk="0" fontAlgn="base" hangingPunct="0">
                  <a:spcBef>
                    <a:spcPts val="600"/>
                  </a:spcBef>
                  <a:spcAft>
                    <a:spcPct val="0"/>
                  </a:spcAft>
                  <a:buClr>
                    <a:srgbClr val="FF6600"/>
                  </a:buClr>
                  <a:buFont typeface="Arial" panose="020B0604020202020204" pitchFamily="34" charset="0"/>
                  <a:buChar char="•"/>
                </a:pPr>
                <a:r>
                  <a:rPr lang="en-US" sz="1300" dirty="0">
                    <a:solidFill>
                      <a:schemeClr val="bg1"/>
                    </a:solidFill>
                    <a:latin typeface="SVN-Calling Code" panose="020B0509020202020204" pitchFamily="49" charset="0"/>
                    <a:ea typeface="Fira Code"/>
                    <a:cs typeface="Fira Code"/>
                  </a:rPr>
                  <a:t>So</a:t>
                </a:r>
                <a:r>
                  <a:rPr lang="en-US" sz="1300" dirty="0">
                    <a:solidFill>
                      <a:schemeClr val="bg1"/>
                    </a:solidFill>
                    <a:latin typeface="Cambria Math" panose="02040503050406030204" pitchFamily="18" charset="0"/>
                    <a:ea typeface="Fira Code"/>
                    <a:cs typeface="Fira Code"/>
                  </a:rPr>
                  <a:t>    </a:t>
                </a:r>
                <a14:m>
                  <m:oMath xmlns:m="http://schemas.openxmlformats.org/officeDocument/2006/math">
                    <m:nary>
                      <m:naryPr>
                        <m:chr m:val="∑"/>
                        <m:ctrlPr>
                          <a:rPr lang="en-US" sz="1300" i="1" smtClean="0">
                            <a:solidFill>
                              <a:schemeClr val="bg1"/>
                            </a:solidFill>
                            <a:latin typeface="Cambria Math" panose="02040503050406030204" pitchFamily="18" charset="0"/>
                            <a:ea typeface="Fira Code"/>
                            <a:cs typeface="Fira Code"/>
                          </a:rPr>
                        </m:ctrlPr>
                      </m:naryPr>
                      <m:sub>
                        <m:r>
                          <a:rPr lang="en-US" sz="1300" i="1">
                            <a:solidFill>
                              <a:schemeClr val="bg1"/>
                            </a:solidFill>
                            <a:latin typeface="Cambria Math" panose="02040503050406030204" pitchFamily="18" charset="0"/>
                            <a:ea typeface="Fira Code"/>
                            <a:cs typeface="Fira Code"/>
                          </a:rPr>
                          <m:t>𝑖</m:t>
                        </m:r>
                        <m:r>
                          <a:rPr lang="en-US" sz="1300" i="1">
                            <a:solidFill>
                              <a:schemeClr val="bg1"/>
                            </a:solidFill>
                            <a:latin typeface="Cambria Math" panose="02040503050406030204" pitchFamily="18" charset="0"/>
                            <a:ea typeface="Fira Code"/>
                            <a:cs typeface="Fira Code"/>
                          </a:rPr>
                          <m:t>=1</m:t>
                        </m:r>
                      </m:sub>
                      <m:sup>
                        <m:r>
                          <a:rPr lang="en-US" sz="1300" i="1">
                            <a:solidFill>
                              <a:schemeClr val="bg1"/>
                            </a:solidFill>
                            <a:latin typeface="Cambria Math" panose="02040503050406030204" pitchFamily="18" charset="0"/>
                            <a:ea typeface="Fira Code"/>
                            <a:cs typeface="Fira Code"/>
                          </a:rPr>
                          <m:t>𝑛</m:t>
                        </m:r>
                      </m:sup>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Fira Code"/>
                                <a:cs typeface="Fira Code"/>
                              </a:rPr>
                              <m:t>𝑖</m:t>
                            </m:r>
                          </m:sub>
                        </m:sSub>
                        <m:d>
                          <m:dPr>
                            <m:ctrlPr>
                              <a:rPr lang="en-US" sz="1300" i="1">
                                <a:solidFill>
                                  <a:schemeClr val="bg1"/>
                                </a:solidFill>
                                <a:latin typeface="Cambria Math" panose="02040503050406030204" pitchFamily="18" charset="0"/>
                                <a:ea typeface="Fira Code"/>
                                <a:cs typeface="Fira Code"/>
                              </a:rPr>
                            </m:ctrlPr>
                          </m:dPr>
                          <m:e>
                            <m:r>
                              <a:rPr lang="en-US" sz="1300" i="1">
                                <a:solidFill>
                                  <a:schemeClr val="bg1"/>
                                </a:solidFill>
                                <a:latin typeface="Cambria Math" panose="02040503050406030204" pitchFamily="18" charset="0"/>
                                <a:ea typeface="Fira Code"/>
                                <a:cs typeface="Fira Code"/>
                              </a:rPr>
                              <m:t>𝑚</m:t>
                            </m:r>
                          </m:e>
                        </m:d>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𝑦</m:t>
                                </m:r>
                              </m:e>
                              <m:sub>
                                <m:r>
                                  <a:rPr lang="en-US" sz="1300" i="1">
                                    <a:solidFill>
                                      <a:schemeClr val="bg1"/>
                                    </a:solidFill>
                                    <a:latin typeface="Cambria Math" panose="02040503050406030204" pitchFamily="18" charset="0"/>
                                    <a:ea typeface="Fira Code"/>
                                    <a:cs typeface="Fira Code"/>
                                  </a:rPr>
                                  <m:t>𝑖</m:t>
                                </m:r>
                              </m:sub>
                            </m:sSub>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h</m:t>
                                </m:r>
                              </m:e>
                              <m:sub>
                                <m:r>
                                  <a:rPr lang="en-US" sz="1300" i="1">
                                    <a:solidFill>
                                      <a:schemeClr val="bg1"/>
                                    </a:solidFill>
                                    <a:latin typeface="Cambria Math" panose="02040503050406030204" pitchFamily="18" charset="0"/>
                                    <a:ea typeface="Fira Code"/>
                                    <a:cs typeface="Fira Code"/>
                                  </a:rPr>
                                  <m:t>𝑚</m:t>
                                </m:r>
                              </m:sub>
                            </m:sSub>
                            <m:sSub>
                              <m:sSubPr>
                                <m:ctrlPr>
                                  <a:rPr lang="en-US" altLang="en-US" sz="1300" i="1">
                                    <a:solidFill>
                                      <a:schemeClr val="bg1"/>
                                    </a:solidFill>
                                    <a:latin typeface="Cambria Math" panose="02040503050406030204" pitchFamily="18" charset="0"/>
                                    <a:ea typeface="Fira Code"/>
                                    <a:cs typeface="Fira Code"/>
                                    <a:sym typeface="Fira Code"/>
                                  </a:rPr>
                                </m:ctrlPr>
                              </m:sSubPr>
                              <m:e>
                                <m:r>
                                  <a:rPr lang="en-US" altLang="en-US" sz="1300" i="1">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altLang="en-US" sz="1300" i="1">
                                    <a:solidFill>
                                      <a:schemeClr val="bg1"/>
                                    </a:solidFill>
                                    <a:latin typeface="Cambria Math" panose="02040503050406030204" pitchFamily="18" charset="0"/>
                                    <a:ea typeface="Fira Code"/>
                                    <a:cs typeface="Fira Code"/>
                                    <a:sym typeface="Fira Code"/>
                                  </a:rPr>
                                  <m:t>𝑚</m:t>
                                </m:r>
                              </m:sub>
                            </m:sSub>
                            <m:d>
                              <m:dPr>
                                <m:ctrlPr>
                                  <a:rPr lang="en-US" sz="1300" i="1">
                                    <a:solidFill>
                                      <a:schemeClr val="bg1"/>
                                    </a:solidFill>
                                    <a:latin typeface="Cambria Math" panose="02040503050406030204" pitchFamily="18" charset="0"/>
                                    <a:ea typeface="Fira Code"/>
                                    <a:cs typeface="Fira Code"/>
                                  </a:rPr>
                                </m:ctrlPr>
                              </m:dPr>
                              <m:e>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𝑥</m:t>
                                    </m:r>
                                  </m:e>
                                  <m:sub>
                                    <m:r>
                                      <a:rPr lang="en-US" sz="1300" i="1">
                                        <a:solidFill>
                                          <a:schemeClr val="bg1"/>
                                        </a:solidFill>
                                        <a:latin typeface="Cambria Math" panose="02040503050406030204" pitchFamily="18" charset="0"/>
                                        <a:ea typeface="Fira Code"/>
                                        <a:cs typeface="Fira Code"/>
                                      </a:rPr>
                                      <m:t>𝑖</m:t>
                                    </m:r>
                                  </m:sub>
                                </m:sSub>
                              </m:e>
                            </m:d>
                          </m:sup>
                        </m:sSup>
                      </m:e>
                    </m:nary>
                    <m:r>
                      <a:rPr lang="en-US" sz="1300" b="0" i="1" smtClean="0">
                        <a:solidFill>
                          <a:schemeClr val="bg1"/>
                        </a:solidFill>
                        <a:latin typeface="Cambria Math" panose="02040503050406030204" pitchFamily="18" charset="0"/>
                        <a:ea typeface="Fira Code"/>
                        <a:cs typeface="Fira Code"/>
                      </a:rPr>
                      <m:t>= </m:t>
                    </m:r>
                    <m:sSup>
                      <m:sSupPr>
                        <m:ctrlPr>
                          <a:rPr lang="en-US" sz="1300" b="0" i="1" smtClean="0">
                            <a:solidFill>
                              <a:schemeClr val="bg1"/>
                            </a:solidFill>
                            <a:latin typeface="Cambria Math" panose="02040503050406030204" pitchFamily="18" charset="0"/>
                            <a:ea typeface="Fira Code"/>
                            <a:cs typeface="Fira Code"/>
                          </a:rPr>
                        </m:ctrlPr>
                      </m:sSupPr>
                      <m:e>
                        <m:r>
                          <a:rPr lang="en-US" sz="1300" b="0" i="1" smtClean="0">
                            <a:solidFill>
                              <a:schemeClr val="bg1"/>
                            </a:solidFill>
                            <a:latin typeface="Cambria Math" panose="02040503050406030204" pitchFamily="18" charset="0"/>
                            <a:ea typeface="Fira Code"/>
                            <a:cs typeface="Fira Code"/>
                          </a:rPr>
                          <m:t>𝑒</m:t>
                        </m:r>
                      </m:e>
                      <m:sup>
                        <m:r>
                          <a:rPr lang="en-US" sz="1300" b="0" i="1" smtClean="0">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r>
                      <a:rPr lang="en-US" sz="1300" b="0" i="1" smtClean="0">
                        <a:solidFill>
                          <a:schemeClr val="bg1"/>
                        </a:solidFill>
                        <a:latin typeface="Cambria Math" panose="02040503050406030204" pitchFamily="18" charset="0"/>
                        <a:ea typeface="Fira Code"/>
                        <a:cs typeface="Fira Code"/>
                      </a:rPr>
                      <m:t>+</m:t>
                    </m:r>
                    <m:d>
                      <m:dPr>
                        <m:ctrlPr>
                          <a:rPr lang="en-US" sz="1300" i="1">
                            <a:solidFill>
                              <a:schemeClr val="bg1"/>
                            </a:solidFill>
                            <a:latin typeface="Cambria Math" panose="02040503050406030204" pitchFamily="18" charset="0"/>
                            <a:ea typeface="Fira Code"/>
                            <a:cs typeface="Fira Code"/>
                          </a:rPr>
                        </m:ctrlPr>
                      </m:dPr>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r>
                          <a:rPr lang="en-US" sz="1300" i="1">
                            <a:solidFill>
                              <a:schemeClr val="bg1"/>
                            </a:solidFill>
                            <a:latin typeface="Cambria Math" panose="02040503050406030204" pitchFamily="18" charset="0"/>
                            <a:ea typeface="Fira Code"/>
                            <a:cs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Fira Code"/>
                                    <a:cs typeface="Fira Code"/>
                                  </a:rPr>
                                  <m:t>𝑚</m:t>
                                </m:r>
                              </m:sub>
                            </m:sSub>
                          </m:sup>
                        </m:sSup>
                      </m:e>
                    </m:d>
                    <m:sSub>
                      <m:sSubPr>
                        <m:ctrlPr>
                          <a:rPr lang="en-US" sz="1300" i="1" smtClean="0">
                            <a:solidFill>
                              <a:schemeClr val="bg1"/>
                            </a:solidFill>
                            <a:latin typeface="Cambria Math" panose="02040503050406030204" pitchFamily="18" charset="0"/>
                            <a:ea typeface="Cambria Math" panose="02040503050406030204" pitchFamily="18" charset="0"/>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𝜀</m:t>
                        </m:r>
                      </m:e>
                      <m:sub>
                        <m:r>
                          <a:rPr lang="en-US" sz="1300" b="0" i="1" smtClean="0">
                            <a:solidFill>
                              <a:schemeClr val="bg1"/>
                            </a:solidFill>
                            <a:latin typeface="Cambria Math" panose="02040503050406030204" pitchFamily="18" charset="0"/>
                            <a:ea typeface="Cambria Math" panose="02040503050406030204" pitchFamily="18" charset="0"/>
                            <a:cs typeface="Fira Code"/>
                          </a:rPr>
                          <m:t>𝑚</m:t>
                        </m:r>
                      </m:sub>
                    </m:sSub>
                  </m:oMath>
                </a14:m>
                <a:endParaRPr lang="en-US" sz="1300" dirty="0">
                  <a:solidFill>
                    <a:schemeClr val="bg1"/>
                  </a:solidFill>
                  <a:latin typeface="Cambria Math" panose="02040503050406030204" pitchFamily="18" charset="0"/>
                  <a:ea typeface="Fira Code"/>
                  <a:cs typeface="Fira Code"/>
                </a:endParaRPr>
              </a:p>
              <a:p>
                <a:pPr lvl="0" eaLnBrk="0" fontAlgn="base" hangingPunct="0">
                  <a:spcBef>
                    <a:spcPts val="600"/>
                  </a:spcBef>
                  <a:spcAft>
                    <a:spcPct val="0"/>
                  </a:spcAft>
                  <a:buClr>
                    <a:srgbClr val="FF6600"/>
                  </a:buClr>
                </a:pPr>
                <a:r>
                  <a:rPr lang="en-US" sz="1300" dirty="0">
                    <a:solidFill>
                      <a:schemeClr val="bg1"/>
                    </a:solidFill>
                    <a:latin typeface="Cambria Math" panose="02040503050406030204" pitchFamily="18" charset="0"/>
                    <a:ea typeface="Fira Code"/>
                    <a:cs typeface="Fira Code"/>
                  </a:rPr>
                  <a:t>                </a:t>
                </a:r>
                <a:r>
                  <a:rPr lang="en-US" sz="1300" dirty="0">
                    <a:solidFill>
                      <a:schemeClr val="bg1"/>
                    </a:solidFill>
                    <a:latin typeface="SVN-Calling Code" panose="020B0509020202020204" pitchFamily="49" charset="0"/>
                    <a:ea typeface="Fira Code"/>
                    <a:cs typeface="Fira Code"/>
                    <a:sym typeface="Fira Code"/>
                  </a:rPr>
                  <a:t>Derivative to find min </a:t>
                </a:r>
                <a14:m>
                  <m:oMath xmlns:m="http://schemas.openxmlformats.org/officeDocument/2006/math">
                    <m:sSub>
                      <m:sSubPr>
                        <m:ctrlPr>
                          <a:rPr lang="en-US" sz="1300" i="1" smtClean="0">
                            <a:solidFill>
                              <a:schemeClr val="bg1"/>
                            </a:solidFill>
                            <a:latin typeface="Cambria Math" panose="02040503050406030204" pitchFamily="18" charset="0"/>
                            <a:ea typeface="Cambria Math" panose="02040503050406030204" pitchFamily="18" charset="0"/>
                            <a:cs typeface="Fira Code"/>
                            <a:sym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sz="1300" b="0" i="1" smtClean="0">
                            <a:solidFill>
                              <a:schemeClr val="bg1"/>
                            </a:solidFill>
                            <a:latin typeface="Cambria Math" panose="02040503050406030204" pitchFamily="18" charset="0"/>
                            <a:ea typeface="Cambria Math" panose="02040503050406030204" pitchFamily="18" charset="0"/>
                            <a:cs typeface="Fira Code"/>
                            <a:sym typeface="Fira Code"/>
                          </a:rPr>
                          <m:t>𝑚</m:t>
                        </m:r>
                      </m:sub>
                    </m:sSub>
                  </m:oMath>
                </a14:m>
                <a:endParaRPr lang="en-US" sz="1300" dirty="0">
                  <a:solidFill>
                    <a:schemeClr val="bg1"/>
                  </a:solidFill>
                  <a:latin typeface="SVN-Calling Code" panose="020B0509020202020204" pitchFamily="49" charset="0"/>
                  <a:ea typeface="Fira Code"/>
                  <a:cs typeface="Fira Code"/>
                  <a:sym typeface="Fira Code"/>
                </a:endParaRPr>
              </a:p>
              <a:p>
                <a:pPr lvl="0" eaLnBrk="0" fontAlgn="base" hangingPunct="0">
                  <a:spcBef>
                    <a:spcPts val="600"/>
                  </a:spcBef>
                  <a:spcAft>
                    <a:spcPct val="0"/>
                  </a:spcAft>
                  <a:buClr>
                    <a:srgbClr val="FF6600"/>
                  </a:buClr>
                </a:pPr>
                <a:r>
                  <a:rPr lang="en-US" sz="1300" dirty="0">
                    <a:solidFill>
                      <a:schemeClr val="bg1"/>
                    </a:solidFill>
                    <a:latin typeface="SVN-Calling Code" panose="020B0509020202020204" pitchFamily="49" charset="0"/>
                    <a:ea typeface="Fira Code"/>
                    <a:cs typeface="Fira Code"/>
                    <a:sym typeface="Fira Code"/>
                  </a:rPr>
                  <a:t>	</a:t>
                </a:r>
                <a14:m>
                  <m:oMath xmlns:m="http://schemas.openxmlformats.org/officeDocument/2006/math">
                    <m:d>
                      <m:dPr>
                        <m:ctrlPr>
                          <a:rPr lang="en-US" sz="1300" i="1">
                            <a:solidFill>
                              <a:schemeClr val="bg1"/>
                            </a:solidFill>
                            <a:latin typeface="Cambria Math" panose="02040503050406030204" pitchFamily="18" charset="0"/>
                            <a:ea typeface="Fira Code"/>
                            <a:cs typeface="Fira Code"/>
                          </a:rPr>
                        </m:ctrlPr>
                      </m:dPr>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𝛽</m:t>
                            </m:r>
                          </m:sup>
                        </m:sSup>
                        <m:r>
                          <a:rPr lang="en-US" sz="1300" i="1">
                            <a:solidFill>
                              <a:schemeClr val="bg1"/>
                            </a:solidFill>
                            <a:latin typeface="Cambria Math" panose="02040503050406030204" pitchFamily="18" charset="0"/>
                            <a:ea typeface="Fira Code"/>
                            <a:cs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𝛽</m:t>
                            </m:r>
                          </m:sup>
                        </m:sSup>
                      </m:e>
                    </m:d>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𝜖</m:t>
                        </m:r>
                      </m:e>
                      <m:sub>
                        <m:r>
                          <a:rPr lang="en-US" sz="1300" i="1">
                            <a:solidFill>
                              <a:schemeClr val="bg1"/>
                            </a:solidFill>
                            <a:latin typeface="Cambria Math" panose="02040503050406030204" pitchFamily="18" charset="0"/>
                            <a:ea typeface="Fira Code"/>
                            <a:cs typeface="Fira Code"/>
                          </a:rPr>
                          <m:t>𝑚</m:t>
                        </m:r>
                      </m:sub>
                    </m:sSub>
                    <m:r>
                      <a:rPr lang="en-US" sz="1300" i="1">
                        <a:solidFill>
                          <a:schemeClr val="bg1"/>
                        </a:solidFill>
                        <a:latin typeface="Cambria Math" panose="02040503050406030204" pitchFamily="18" charset="0"/>
                        <a:ea typeface="Fira Code"/>
                        <a:cs typeface="Fira Code"/>
                      </a:rPr>
                      <m:t>−</m:t>
                    </m:r>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m:t>
                        </m:r>
                        <m:r>
                          <a:rPr lang="en-US" sz="1300" i="1">
                            <a:solidFill>
                              <a:schemeClr val="bg1"/>
                            </a:solidFill>
                            <a:latin typeface="Cambria Math" panose="02040503050406030204" pitchFamily="18" charset="0"/>
                            <a:ea typeface="Fira Code"/>
                            <a:cs typeface="Fira Code"/>
                          </a:rPr>
                          <m:t>𝛽</m:t>
                        </m:r>
                      </m:sup>
                    </m:sSup>
                    <m:r>
                      <a:rPr lang="en-US" sz="1300" i="1">
                        <a:solidFill>
                          <a:schemeClr val="bg1"/>
                        </a:solidFill>
                        <a:latin typeface="Cambria Math" panose="02040503050406030204" pitchFamily="18" charset="0"/>
                        <a:ea typeface="Fira Code"/>
                        <a:cs typeface="Fira Code"/>
                      </a:rPr>
                      <m:t>=0</m:t>
                    </m:r>
                  </m:oMath>
                </a14:m>
                <a:endParaRPr 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sym typeface="Fira Code"/>
                  </a:rPr>
                  <a:t>	</a:t>
                </a:r>
                <a14:m>
                  <m:oMath xmlns:m="http://schemas.openxmlformats.org/officeDocument/2006/math">
                    <m:d>
                      <m:dPr>
                        <m:ctrlPr>
                          <a:rPr lang="en-US" sz="1300" i="1">
                            <a:solidFill>
                              <a:schemeClr val="bg1"/>
                            </a:solidFill>
                            <a:latin typeface="Cambria Math" panose="02040503050406030204" pitchFamily="18" charset="0"/>
                            <a:ea typeface="Fira Code"/>
                            <a:cs typeface="Fira Code"/>
                          </a:rPr>
                        </m:ctrlPr>
                      </m:dPr>
                      <m:e>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2</m:t>
                            </m:r>
                            <m:r>
                              <a:rPr lang="en-US" sz="1300" i="1">
                                <a:solidFill>
                                  <a:schemeClr val="bg1"/>
                                </a:solidFill>
                                <a:latin typeface="Cambria Math" panose="02040503050406030204" pitchFamily="18" charset="0"/>
                                <a:ea typeface="Fira Code"/>
                                <a:cs typeface="Fira Code"/>
                              </a:rPr>
                              <m:t>𝛽</m:t>
                            </m:r>
                          </m:sup>
                        </m:sSup>
                        <m:r>
                          <a:rPr lang="en-US" sz="1300" i="1">
                            <a:solidFill>
                              <a:schemeClr val="bg1"/>
                            </a:solidFill>
                            <a:latin typeface="Cambria Math" panose="02040503050406030204" pitchFamily="18" charset="0"/>
                            <a:ea typeface="Fira Code"/>
                            <a:cs typeface="Fira Code"/>
                          </a:rPr>
                          <m:t>+1</m:t>
                        </m:r>
                      </m:e>
                    </m:d>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𝜖</m:t>
                        </m:r>
                      </m:e>
                      <m:sub>
                        <m:r>
                          <a:rPr lang="en-US" sz="1300" i="1">
                            <a:solidFill>
                              <a:schemeClr val="bg1"/>
                            </a:solidFill>
                            <a:latin typeface="Cambria Math" panose="02040503050406030204" pitchFamily="18" charset="0"/>
                            <a:ea typeface="Fira Code"/>
                            <a:cs typeface="Fira Code"/>
                          </a:rPr>
                          <m:t>𝑚</m:t>
                        </m:r>
                      </m:sub>
                    </m:sSub>
                    <m:r>
                      <a:rPr lang="en-US" sz="1300" i="1">
                        <a:solidFill>
                          <a:schemeClr val="bg1"/>
                        </a:solidFill>
                        <a:latin typeface="Cambria Math" panose="02040503050406030204" pitchFamily="18" charset="0"/>
                        <a:ea typeface="Fira Code"/>
                        <a:cs typeface="Fira Code"/>
                      </a:rPr>
                      <m:t>−1=0</m:t>
                    </m:r>
                  </m:oMath>
                </a14:m>
                <a:endParaRPr 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sym typeface="Fira Code"/>
                  </a:rPr>
                  <a:t>	</a:t>
                </a:r>
                <a14:m>
                  <m:oMath xmlns:m="http://schemas.openxmlformats.org/officeDocument/2006/math">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𝜖</m:t>
                        </m:r>
                      </m:e>
                      <m:sub>
                        <m:r>
                          <a:rPr lang="en-US" sz="1300" i="1">
                            <a:solidFill>
                              <a:schemeClr val="bg1"/>
                            </a:solidFill>
                            <a:latin typeface="Cambria Math" panose="02040503050406030204" pitchFamily="18" charset="0"/>
                            <a:ea typeface="Fira Code"/>
                            <a:cs typeface="Fira Code"/>
                          </a:rPr>
                          <m:t>𝑚</m:t>
                        </m:r>
                      </m:sub>
                    </m:sSub>
                    <m:sSup>
                      <m:sSupPr>
                        <m:ctrlPr>
                          <a:rPr lang="en-US" sz="1300" i="1">
                            <a:solidFill>
                              <a:schemeClr val="bg1"/>
                            </a:solidFill>
                            <a:latin typeface="Cambria Math" panose="02040503050406030204" pitchFamily="18" charset="0"/>
                            <a:ea typeface="Fira Code"/>
                            <a:cs typeface="Fira Code"/>
                          </a:rPr>
                        </m:ctrlPr>
                      </m:sSupPr>
                      <m:e>
                        <m:r>
                          <a:rPr lang="en-US" sz="1300" i="1">
                            <a:solidFill>
                              <a:schemeClr val="bg1"/>
                            </a:solidFill>
                            <a:latin typeface="Cambria Math" panose="02040503050406030204" pitchFamily="18" charset="0"/>
                            <a:ea typeface="Fira Code"/>
                            <a:cs typeface="Fira Code"/>
                          </a:rPr>
                          <m:t>𝑒</m:t>
                        </m:r>
                      </m:e>
                      <m:sup>
                        <m:r>
                          <a:rPr lang="en-US" sz="1300" i="1">
                            <a:solidFill>
                              <a:schemeClr val="bg1"/>
                            </a:solidFill>
                            <a:latin typeface="Cambria Math" panose="02040503050406030204" pitchFamily="18" charset="0"/>
                            <a:ea typeface="Fira Code"/>
                            <a:cs typeface="Fira Code"/>
                          </a:rPr>
                          <m:t>2</m:t>
                        </m:r>
                        <m:sSub>
                          <m:sSubPr>
                            <m:ctrlPr>
                              <a:rPr lang="en-US" sz="1300" i="1" smtClean="0">
                                <a:solidFill>
                                  <a:schemeClr val="bg1"/>
                                </a:solidFill>
                                <a:latin typeface="Cambria Math" panose="02040503050406030204" pitchFamily="18" charset="0"/>
                                <a:ea typeface="Fira Code"/>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𝛽</m:t>
                            </m:r>
                          </m:e>
                          <m:sub>
                            <m:r>
                              <a:rPr lang="en-US" sz="1300" b="0" i="1" smtClean="0">
                                <a:solidFill>
                                  <a:schemeClr val="bg1"/>
                                </a:solidFill>
                                <a:latin typeface="Cambria Math" panose="02040503050406030204" pitchFamily="18" charset="0"/>
                                <a:ea typeface="Fira Code"/>
                                <a:cs typeface="Fira Code"/>
                              </a:rPr>
                              <m:t>𝑚</m:t>
                            </m:r>
                          </m:sub>
                        </m:sSub>
                      </m:sup>
                    </m:sSup>
                    <m:r>
                      <a:rPr lang="en-US" sz="1300" i="1">
                        <a:solidFill>
                          <a:schemeClr val="bg1"/>
                        </a:solidFill>
                        <a:latin typeface="Cambria Math" panose="02040503050406030204" pitchFamily="18" charset="0"/>
                        <a:ea typeface="Fira Code"/>
                        <a:cs typeface="Fira Code"/>
                      </a:rPr>
                      <m:t>=1−</m:t>
                    </m:r>
                    <m:sSub>
                      <m:sSubPr>
                        <m:ctrlPr>
                          <a:rPr lang="en-US" sz="1300" i="1">
                            <a:solidFill>
                              <a:schemeClr val="bg1"/>
                            </a:solidFill>
                            <a:latin typeface="Cambria Math" panose="02040503050406030204" pitchFamily="18" charset="0"/>
                            <a:ea typeface="Fira Code"/>
                            <a:cs typeface="Fira Code"/>
                          </a:rPr>
                        </m:ctrlPr>
                      </m:sSubPr>
                      <m:e>
                        <m:r>
                          <a:rPr lang="en-US" sz="1300" i="1">
                            <a:solidFill>
                              <a:schemeClr val="bg1"/>
                            </a:solidFill>
                            <a:latin typeface="Cambria Math" panose="02040503050406030204" pitchFamily="18" charset="0"/>
                            <a:ea typeface="Fira Code"/>
                            <a:cs typeface="Fira Code"/>
                          </a:rPr>
                          <m:t>𝜖</m:t>
                        </m:r>
                      </m:e>
                      <m:sub>
                        <m:r>
                          <a:rPr lang="en-US" sz="1300" i="1">
                            <a:solidFill>
                              <a:schemeClr val="bg1"/>
                            </a:solidFill>
                            <a:latin typeface="Cambria Math" panose="02040503050406030204" pitchFamily="18" charset="0"/>
                            <a:ea typeface="Fira Code"/>
                            <a:cs typeface="Fira Code"/>
                          </a:rPr>
                          <m:t>𝑚</m:t>
                        </m:r>
                      </m:sub>
                    </m:sSub>
                  </m:oMath>
                </a14:m>
                <a:endParaRPr 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sym typeface="Fira Code"/>
                  </a:rPr>
                  <a:t>	</a:t>
                </a:r>
                <a14:m>
                  <m:oMath xmlns:m="http://schemas.openxmlformats.org/officeDocument/2006/math">
                    <m:sSub>
                      <m:sSubPr>
                        <m:ctrlPr>
                          <a:rPr lang="en-US" sz="1300" i="1" smtClean="0">
                            <a:solidFill>
                              <a:schemeClr val="bg1"/>
                            </a:solidFill>
                            <a:latin typeface="Cambria Math" panose="02040503050406030204" pitchFamily="18" charset="0"/>
                            <a:ea typeface="Fira Code"/>
                            <a:cs typeface="Fira Code"/>
                            <a:sym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sz="1300" b="0" i="1" smtClean="0">
                            <a:solidFill>
                              <a:schemeClr val="bg1"/>
                            </a:solidFill>
                            <a:latin typeface="Cambria Math" panose="02040503050406030204" pitchFamily="18" charset="0"/>
                            <a:ea typeface="Fira Code"/>
                            <a:cs typeface="Fira Code"/>
                            <a:sym typeface="Fira Code"/>
                          </a:rPr>
                          <m:t>𝑚</m:t>
                        </m:r>
                      </m:sub>
                    </m:sSub>
                    <m:r>
                      <a:rPr lang="en-US" sz="1300" b="0" i="1" smtClean="0">
                        <a:solidFill>
                          <a:schemeClr val="bg1"/>
                        </a:solidFill>
                        <a:latin typeface="Cambria Math" panose="02040503050406030204" pitchFamily="18" charset="0"/>
                        <a:ea typeface="Fira Code"/>
                        <a:cs typeface="Fira Code"/>
                        <a:sym typeface="Fira Code"/>
                      </a:rPr>
                      <m:t>= </m:t>
                    </m:r>
                    <m:f>
                      <m:fPr>
                        <m:ctrlPr>
                          <a:rPr lang="en-US" sz="1300" b="0" i="1" smtClean="0">
                            <a:solidFill>
                              <a:schemeClr val="bg1"/>
                            </a:solidFill>
                            <a:latin typeface="Cambria Math" panose="02040503050406030204" pitchFamily="18" charset="0"/>
                            <a:ea typeface="Fira Code"/>
                            <a:cs typeface="Fira Code"/>
                            <a:sym typeface="Fira Code"/>
                          </a:rPr>
                        </m:ctrlPr>
                      </m:fPr>
                      <m:num>
                        <m:r>
                          <a:rPr lang="en-US" sz="1300" b="0" i="1" smtClean="0">
                            <a:solidFill>
                              <a:schemeClr val="bg1"/>
                            </a:solidFill>
                            <a:latin typeface="Cambria Math" panose="02040503050406030204" pitchFamily="18" charset="0"/>
                            <a:ea typeface="Fira Code"/>
                            <a:cs typeface="Fira Code"/>
                            <a:sym typeface="Fira Code"/>
                          </a:rPr>
                          <m:t>1</m:t>
                        </m:r>
                      </m:num>
                      <m:den>
                        <m:r>
                          <a:rPr lang="en-US" sz="1300" b="0" i="1" smtClean="0">
                            <a:solidFill>
                              <a:schemeClr val="bg1"/>
                            </a:solidFill>
                            <a:latin typeface="Cambria Math" panose="02040503050406030204" pitchFamily="18" charset="0"/>
                            <a:ea typeface="Fira Code"/>
                            <a:cs typeface="Fira Code"/>
                            <a:sym typeface="Fira Code"/>
                          </a:rPr>
                          <m:t>2</m:t>
                        </m:r>
                      </m:den>
                    </m:f>
                    <m:r>
                      <m:rPr>
                        <m:sty m:val="p"/>
                      </m:rPr>
                      <a:rPr lang="en-US" sz="1300" b="0" i="0" smtClean="0">
                        <a:solidFill>
                          <a:schemeClr val="bg1"/>
                        </a:solidFill>
                        <a:latin typeface="Cambria Math" panose="02040503050406030204" pitchFamily="18" charset="0"/>
                        <a:ea typeface="Fira Code"/>
                        <a:cs typeface="Fira Code"/>
                        <a:sym typeface="Fira Code"/>
                      </a:rPr>
                      <m:t>ln</m:t>
                    </m:r>
                    <m:r>
                      <a:rPr lang="en-US" sz="1300" b="0" i="1" smtClean="0">
                        <a:solidFill>
                          <a:schemeClr val="bg1"/>
                        </a:solidFill>
                        <a:latin typeface="Cambria Math" panose="02040503050406030204" pitchFamily="18" charset="0"/>
                        <a:ea typeface="Fira Code"/>
                        <a:cs typeface="Fira Code"/>
                        <a:sym typeface="Fira Code"/>
                      </a:rPr>
                      <m:t>⁡(</m:t>
                    </m:r>
                    <m:f>
                      <m:fPr>
                        <m:ctrlPr>
                          <a:rPr lang="en-US" sz="1300" b="0" i="1" smtClean="0">
                            <a:solidFill>
                              <a:schemeClr val="bg1"/>
                            </a:solidFill>
                            <a:latin typeface="Cambria Math" panose="02040503050406030204" pitchFamily="18" charset="0"/>
                            <a:ea typeface="Fira Code"/>
                            <a:cs typeface="Fira Code"/>
                            <a:sym typeface="Fira Code"/>
                          </a:rPr>
                        </m:ctrlPr>
                      </m:fPr>
                      <m:num>
                        <m:r>
                          <a:rPr lang="en-US" sz="1300" b="0" i="1" smtClean="0">
                            <a:solidFill>
                              <a:schemeClr val="bg1"/>
                            </a:solidFill>
                            <a:latin typeface="Cambria Math" panose="02040503050406030204" pitchFamily="18" charset="0"/>
                            <a:ea typeface="Fira Code"/>
                            <a:cs typeface="Fira Code"/>
                            <a:sym typeface="Fira Code"/>
                          </a:rPr>
                          <m:t>1 − </m:t>
                        </m:r>
                        <m:sSub>
                          <m:sSubPr>
                            <m:ctrlPr>
                              <a:rPr lang="en-US" sz="1300" b="0" i="1" smtClean="0">
                                <a:solidFill>
                                  <a:schemeClr val="bg1"/>
                                </a:solidFill>
                                <a:latin typeface="Cambria Math" panose="02040503050406030204" pitchFamily="18" charset="0"/>
                                <a:ea typeface="Fira Code"/>
                                <a:cs typeface="Fira Code"/>
                                <a:sym typeface="Fira Code"/>
                              </a:rPr>
                            </m:ctrlPr>
                          </m:sSubPr>
                          <m:e>
                            <m:r>
                              <a:rPr lang="en-US" sz="1300" b="0" i="1" smtClean="0">
                                <a:solidFill>
                                  <a:schemeClr val="bg1"/>
                                </a:solidFill>
                                <a:latin typeface="Cambria Math" panose="02040503050406030204" pitchFamily="18" charset="0"/>
                                <a:ea typeface="Cambria Math" panose="02040503050406030204" pitchFamily="18" charset="0"/>
                                <a:cs typeface="Fira Code"/>
                                <a:sym typeface="Fira Code"/>
                              </a:rPr>
                              <m:t>𝜀</m:t>
                            </m:r>
                          </m:e>
                          <m:sub>
                            <m:r>
                              <a:rPr lang="en-US" sz="1300" b="0" i="1" smtClean="0">
                                <a:solidFill>
                                  <a:schemeClr val="bg1"/>
                                </a:solidFill>
                                <a:latin typeface="Cambria Math" panose="02040503050406030204" pitchFamily="18" charset="0"/>
                                <a:ea typeface="Fira Code"/>
                                <a:cs typeface="Fira Code"/>
                                <a:sym typeface="Fira Code"/>
                              </a:rPr>
                              <m:t>𝑚</m:t>
                            </m:r>
                          </m:sub>
                        </m:sSub>
                      </m:num>
                      <m:den>
                        <m:sSub>
                          <m:sSubPr>
                            <m:ctrlPr>
                              <a:rPr lang="en-US" sz="1300" b="0" i="1" smtClean="0">
                                <a:solidFill>
                                  <a:schemeClr val="bg1"/>
                                </a:solidFill>
                                <a:latin typeface="Cambria Math" panose="02040503050406030204" pitchFamily="18" charset="0"/>
                                <a:ea typeface="Fira Code"/>
                                <a:cs typeface="Fira Code"/>
                                <a:sym typeface="Fira Code"/>
                              </a:rPr>
                            </m:ctrlPr>
                          </m:sSubPr>
                          <m:e>
                            <m:r>
                              <a:rPr lang="en-US" sz="1300" b="0" i="1" smtClean="0">
                                <a:solidFill>
                                  <a:schemeClr val="bg1"/>
                                </a:solidFill>
                                <a:latin typeface="Cambria Math" panose="02040503050406030204" pitchFamily="18" charset="0"/>
                                <a:ea typeface="Cambria Math" panose="02040503050406030204" pitchFamily="18" charset="0"/>
                                <a:cs typeface="Fira Code"/>
                                <a:sym typeface="Fira Code"/>
                              </a:rPr>
                              <m:t>𝜀</m:t>
                            </m:r>
                          </m:e>
                          <m:sub>
                            <m:r>
                              <a:rPr lang="en-US" sz="1300" b="0" i="1" smtClean="0">
                                <a:solidFill>
                                  <a:schemeClr val="bg1"/>
                                </a:solidFill>
                                <a:latin typeface="Cambria Math" panose="02040503050406030204" pitchFamily="18" charset="0"/>
                                <a:ea typeface="Fira Code"/>
                                <a:cs typeface="Fira Code"/>
                                <a:sym typeface="Fira Code"/>
                              </a:rPr>
                              <m:t>𝑚</m:t>
                            </m:r>
                          </m:sub>
                        </m:sSub>
                      </m:den>
                    </m:f>
                    <m:r>
                      <a:rPr lang="en-US" sz="1300" b="0" i="1" smtClean="0">
                        <a:solidFill>
                          <a:schemeClr val="bg1"/>
                        </a:solidFill>
                        <a:latin typeface="Cambria Math" panose="02040503050406030204" pitchFamily="18" charset="0"/>
                        <a:ea typeface="Fira Code"/>
                        <a:cs typeface="Fira Code"/>
                        <a:sym typeface="Fira Code"/>
                      </a:rPr>
                      <m:t>)</m:t>
                    </m:r>
                  </m:oMath>
                </a14:m>
                <a:endParaRPr lang="en-US" sz="1300" i="1" dirty="0">
                  <a:solidFill>
                    <a:schemeClr val="bg1"/>
                  </a:solidFill>
                  <a:latin typeface="Cambria Math" panose="02040503050406030204" pitchFamily="18" charset="0"/>
                  <a:ea typeface="Fira Code"/>
                  <a:cs typeface="Fira Code"/>
                  <a:sym typeface="Fira Code"/>
                </a:endParaRPr>
              </a:p>
              <a:p>
                <a:pPr lvl="0" eaLnBrk="0" fontAlgn="base" hangingPunct="0">
                  <a:spcBef>
                    <a:spcPts val="600"/>
                  </a:spcBef>
                  <a:spcAft>
                    <a:spcPct val="0"/>
                  </a:spcAft>
                  <a:buClr>
                    <a:srgbClr val="FF6600"/>
                  </a:buClr>
                </a:pPr>
                <a:r>
                  <a:rPr lang="en-US" sz="1300" i="1" dirty="0">
                    <a:solidFill>
                      <a:schemeClr val="bg1"/>
                    </a:solidFill>
                    <a:latin typeface="Cambria Math" panose="02040503050406030204" pitchFamily="18" charset="0"/>
                    <a:ea typeface="Fira Code"/>
                    <a:cs typeface="Fira Code"/>
                    <a:sym typeface="Fira Code"/>
                  </a:rPr>
                  <a:t>	</a:t>
                </a:r>
              </a:p>
            </p:txBody>
          </p:sp>
        </mc:Choice>
        <mc:Fallback xmlns="">
          <p:sp>
            <p:nvSpPr>
              <p:cNvPr id="8" name="Rectangle 1">
                <a:extLst>
                  <a:ext uri="{FF2B5EF4-FFF2-40B4-BE49-F238E27FC236}">
                    <a16:creationId xmlns:a16="http://schemas.microsoft.com/office/drawing/2014/main" id="{40C81A11-2E74-BC56-0875-F4996AD240BE}"/>
                  </a:ext>
                </a:extLst>
              </p:cNvPr>
              <p:cNvSpPr>
                <a:spLocks noRot="1" noChangeAspect="1" noMove="1" noResize="1" noEditPoints="1" noAdjustHandles="1" noChangeArrowheads="1" noChangeShapeType="1" noTextEdit="1"/>
              </p:cNvSpPr>
              <p:nvPr/>
            </p:nvSpPr>
            <p:spPr bwMode="auto">
              <a:xfrm>
                <a:off x="1290010" y="1543186"/>
                <a:ext cx="7136186" cy="2922510"/>
              </a:xfrm>
              <a:prstGeom prst="rect">
                <a:avLst/>
              </a:prstGeom>
              <a:blipFill>
                <a:blip r:embed="rId6"/>
                <a:stretch>
                  <a:fillRect l="-855" t="-9583"/>
                </a:stretch>
              </a:blipFill>
              <a:ln>
                <a:noFill/>
              </a:ln>
              <a:effectLst/>
            </p:spPr>
            <p:txBody>
              <a:bodyPr/>
              <a:lstStyle/>
              <a:p>
                <a:r>
                  <a:rPr lang="en-US">
                    <a:noFill/>
                  </a:rPr>
                  <a:t> </a:t>
                </a:r>
              </a:p>
            </p:txBody>
          </p:sp>
        </mc:Fallback>
      </mc:AlternateContent>
      <p:sp>
        <p:nvSpPr>
          <p:cNvPr id="11" name="TextBox 10">
            <a:extLst>
              <a:ext uri="{FF2B5EF4-FFF2-40B4-BE49-F238E27FC236}">
                <a16:creationId xmlns:a16="http://schemas.microsoft.com/office/drawing/2014/main" id="{8A111F4D-6BAA-40C5-C503-D435995DBE1F}"/>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3" name="Google Shape;603;p37">
            <a:extLst>
              <a:ext uri="{FF2B5EF4-FFF2-40B4-BE49-F238E27FC236}">
                <a16:creationId xmlns:a16="http://schemas.microsoft.com/office/drawing/2014/main" id="{781775B4-5BBF-F840-E294-899013C06062}"/>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
        <p:nvSpPr>
          <p:cNvPr id="5" name="TextBox 4">
            <a:extLst>
              <a:ext uri="{FF2B5EF4-FFF2-40B4-BE49-F238E27FC236}">
                <a16:creationId xmlns:a16="http://schemas.microsoft.com/office/drawing/2014/main" id="{ED03E733-7B66-1240-467B-3EBACAE432C9}"/>
              </a:ext>
            </a:extLst>
          </p:cNvPr>
          <p:cNvSpPr txBox="1"/>
          <p:nvPr/>
        </p:nvSpPr>
        <p:spPr>
          <a:xfrm>
            <a:off x="3670796" y="356556"/>
            <a:ext cx="4699000" cy="400110"/>
          </a:xfrm>
          <a:prstGeom prst="rect">
            <a:avLst/>
          </a:prstGeom>
          <a:noFill/>
        </p:spPr>
        <p:txBody>
          <a:bodyPr wrap="square">
            <a:spAutoFit/>
          </a:bodyPr>
          <a:lstStyle/>
          <a:p>
            <a:r>
              <a:rPr lang="en-US" sz="2000" kern="1200" dirty="0">
                <a:solidFill>
                  <a:srgbClr val="D9D9D9"/>
                </a:solidFill>
                <a:effectLst/>
                <a:latin typeface="Oswald" pitchFamily="2" charset="0"/>
                <a:ea typeface="+mn-ea"/>
                <a:cs typeface="Times New Roman" panose="02020603050405020304" pitchFamily="18" charset="0"/>
              </a:rPr>
              <a:t>/AdaBoost</a:t>
            </a:r>
            <a:endParaRPr lang="en-US" sz="2000" dirty="0"/>
          </a:p>
        </p:txBody>
      </p:sp>
    </p:spTree>
    <p:extLst>
      <p:ext uri="{BB962C8B-B14F-4D97-AF65-F5344CB8AC3E}">
        <p14:creationId xmlns:p14="http://schemas.microsoft.com/office/powerpoint/2010/main" val="3376547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30" name="Google Shape;565;p35">
            <a:extLst>
              <a:ext uri="{FF2B5EF4-FFF2-40B4-BE49-F238E27FC236}">
                <a16:creationId xmlns:a16="http://schemas.microsoft.com/office/drawing/2014/main" id="{D59B18CA-2AFB-56A5-6243-7128EE12E29B}"/>
              </a:ext>
            </a:extLst>
          </p:cNvPr>
          <p:cNvSpPr/>
          <p:nvPr/>
        </p:nvSpPr>
        <p:spPr>
          <a:xfrm rot="5400000">
            <a:off x="1094369" y="1138146"/>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6" name="Subtitle 2">
            <a:extLst>
              <a:ext uri="{FF2B5EF4-FFF2-40B4-BE49-F238E27FC236}">
                <a16:creationId xmlns:a16="http://schemas.microsoft.com/office/drawing/2014/main" id="{28624200-DD75-D055-2FE4-10BFF3BB3432}"/>
              </a:ext>
            </a:extLst>
          </p:cNvPr>
          <p:cNvSpPr txBox="1">
            <a:spLocks/>
          </p:cNvSpPr>
          <p:nvPr/>
        </p:nvSpPr>
        <p:spPr>
          <a:xfrm>
            <a:off x="1117229" y="1071813"/>
            <a:ext cx="1153587" cy="302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AdaBoost </a:t>
            </a:r>
          </a:p>
        </p:txBody>
      </p:sp>
      <p:cxnSp>
        <p:nvCxnSpPr>
          <p:cNvPr id="9" name="Google Shape;564;p35">
            <a:extLst>
              <a:ext uri="{FF2B5EF4-FFF2-40B4-BE49-F238E27FC236}">
                <a16:creationId xmlns:a16="http://schemas.microsoft.com/office/drawing/2014/main" id="{3452AE25-D79A-6321-378A-716A377A22FE}"/>
              </a:ext>
            </a:extLst>
          </p:cNvPr>
          <p:cNvCxnSpPr>
            <a:cxnSpLocks/>
          </p:cNvCxnSpPr>
          <p:nvPr/>
        </p:nvCxnSpPr>
        <p:spPr>
          <a:xfrm rot="16200000">
            <a:off x="2557021" y="833775"/>
            <a:ext cx="0" cy="740100"/>
          </a:xfrm>
          <a:prstGeom prst="straightConnector1">
            <a:avLst/>
          </a:prstGeom>
          <a:noFill/>
          <a:ln w="9525" cap="flat" cmpd="sng">
            <a:solidFill>
              <a:schemeClr val="bg1"/>
            </a:solidFill>
            <a:prstDash val="solid"/>
            <a:round/>
            <a:headEnd type="none" w="med" len="med"/>
            <a:tailEnd type="stealth" w="med" len="med"/>
          </a:ln>
        </p:spPr>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5622888B-A87C-86CC-E01F-C0BD55B451FB}"/>
                  </a:ext>
                </a:extLst>
              </p:cNvPr>
              <p:cNvSpPr txBox="1">
                <a:spLocks/>
              </p:cNvSpPr>
              <p:nvPr/>
            </p:nvSpPr>
            <p:spPr>
              <a:xfrm>
                <a:off x="2924272" y="1058744"/>
                <a:ext cx="5227256" cy="30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115888" indent="23813"/>
                <a:r>
                  <a:rPr lang="en-US" sz="1300" dirty="0">
                    <a:solidFill>
                      <a:schemeClr val="bg1"/>
                    </a:solidFill>
                    <a:latin typeface="SVN-Calling Code" panose="020B0509020202020204" pitchFamily="49" charset="0"/>
                  </a:rPr>
                  <a:t>binary classification </a:t>
                </a:r>
                <a14:m>
                  <m:oMath xmlns:m="http://schemas.openxmlformats.org/officeDocument/2006/math">
                    <m:r>
                      <a:rPr lang="en-US" sz="1300" b="0" i="1" smtClean="0">
                        <a:solidFill>
                          <a:schemeClr val="bg1"/>
                        </a:solidFill>
                        <a:latin typeface="Cambria Math" panose="02040503050406030204" pitchFamily="18" charset="0"/>
                      </a:rPr>
                      <m:t>𝑦</m:t>
                    </m:r>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𝜖</m:t>
                    </m:r>
                    <m:r>
                      <a:rPr lang="en-US" sz="1300" b="0" i="1" smtClean="0">
                        <a:solidFill>
                          <a:schemeClr val="bg1"/>
                        </a:solidFill>
                        <a:latin typeface="Cambria Math" panose="02040503050406030204" pitchFamily="18" charset="0"/>
                        <a:ea typeface="Cambria Math" panose="02040503050406030204" pitchFamily="18" charset="0"/>
                      </a:rPr>
                      <m:t> </m:t>
                    </m:r>
                    <m:d>
                      <m:dPr>
                        <m:begChr m:val="{"/>
                        <m:endChr m:val="}"/>
                        <m:ctrlPr>
                          <a:rPr lang="en-US" sz="1300" b="0" i="1" smtClean="0">
                            <a:solidFill>
                              <a:schemeClr val="bg1"/>
                            </a:solidFill>
                            <a:latin typeface="Cambria Math" panose="02040503050406030204" pitchFamily="18" charset="0"/>
                            <a:ea typeface="Cambria Math" panose="02040503050406030204" pitchFamily="18" charset="0"/>
                          </a:rPr>
                        </m:ctrlPr>
                      </m:dPr>
                      <m:e>
                        <m:r>
                          <a:rPr lang="en-US" sz="1300" b="0" i="1" smtClean="0">
                            <a:solidFill>
                              <a:schemeClr val="bg1"/>
                            </a:solidFill>
                            <a:latin typeface="Cambria Math" panose="02040503050406030204" pitchFamily="18" charset="0"/>
                            <a:ea typeface="Cambria Math" panose="02040503050406030204" pitchFamily="18" charset="0"/>
                          </a:rPr>
                          <m:t> −1, +1</m:t>
                        </m:r>
                      </m:e>
                    </m:d>
                    <m:r>
                      <a:rPr lang="en-US" sz="1300" b="0" i="0" smtClean="0">
                        <a:solidFill>
                          <a:schemeClr val="bg1"/>
                        </a:solidFill>
                        <a:latin typeface="Cambria Math" panose="02040503050406030204" pitchFamily="18" charset="0"/>
                        <a:ea typeface="Cambria Math" panose="02040503050406030204" pitchFamily="18" charset="0"/>
                      </a:rPr>
                      <m:t> </m:t>
                    </m:r>
                    <m:r>
                      <m:rPr>
                        <m:sty m:val="p"/>
                      </m:rPr>
                      <a:rPr lang="en-US" sz="1300" b="0" i="0" smtClean="0">
                        <a:solidFill>
                          <a:schemeClr val="bg1"/>
                        </a:solidFill>
                        <a:latin typeface="Cambria Math" panose="02040503050406030204" pitchFamily="18" charset="0"/>
                        <a:ea typeface="Cambria Math" panose="02040503050406030204" pitchFamily="18" charset="0"/>
                      </a:rPr>
                      <m:t>and</m:t>
                    </m:r>
                    <m:r>
                      <a:rPr lang="en-US" sz="1300" b="0" i="0" smtClean="0">
                        <a:solidFill>
                          <a:schemeClr val="bg1"/>
                        </a:solidFill>
                        <a:latin typeface="Cambria Math" panose="02040503050406030204" pitchFamily="18" charset="0"/>
                        <a:ea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ℓ</m:t>
                    </m:r>
                    <m:d>
                      <m:dPr>
                        <m:ctrlPr>
                          <a:rPr lang="en-US" sz="1300" b="0" i="1" smtClean="0">
                            <a:solidFill>
                              <a:schemeClr val="bg1"/>
                            </a:solidFill>
                            <a:latin typeface="Cambria Math" panose="02040503050406030204" pitchFamily="18" charset="0"/>
                            <a:ea typeface="Cambria Math" panose="02040503050406030204" pitchFamily="18" charset="0"/>
                          </a:rPr>
                        </m:ctrlPr>
                      </m:dPr>
                      <m:e>
                        <m:acc>
                          <m:accPr>
                            <m:chr m:val="̂"/>
                            <m:ctrlPr>
                              <a:rPr lang="en-US" sz="1300" b="0" i="1" smtClean="0">
                                <a:solidFill>
                                  <a:schemeClr val="bg1"/>
                                </a:solidFill>
                                <a:latin typeface="Cambria Math" panose="02040503050406030204" pitchFamily="18" charset="0"/>
                                <a:ea typeface="Cambria Math" panose="02040503050406030204" pitchFamily="18" charset="0"/>
                              </a:rPr>
                            </m:ctrlPr>
                          </m:accPr>
                          <m:e>
                            <m:r>
                              <a:rPr lang="en-US" sz="1300" b="0" i="1" smtClean="0">
                                <a:solidFill>
                                  <a:schemeClr val="bg1"/>
                                </a:solidFill>
                                <a:latin typeface="Cambria Math" panose="02040503050406030204" pitchFamily="18" charset="0"/>
                                <a:ea typeface="Cambria Math" panose="02040503050406030204" pitchFamily="18" charset="0"/>
                              </a:rPr>
                              <m:t>𝑦</m:t>
                            </m:r>
                          </m:e>
                        </m:acc>
                        <m:r>
                          <a:rPr lang="en-US" sz="1300" b="0" i="1" smtClean="0">
                            <a:solidFill>
                              <a:schemeClr val="bg1"/>
                            </a:solidFill>
                            <a:latin typeface="Cambria Math" panose="02040503050406030204" pitchFamily="18" charset="0"/>
                          </a:rPr>
                          <m:t>, </m:t>
                        </m:r>
                        <m:r>
                          <a:rPr lang="en-US" sz="1300" b="0" i="1" smtClean="0">
                            <a:solidFill>
                              <a:schemeClr val="bg1"/>
                            </a:solidFill>
                            <a:latin typeface="Cambria Math" panose="02040503050406030204" pitchFamily="18" charset="0"/>
                          </a:rPr>
                          <m:t>𝑦</m:t>
                        </m:r>
                      </m:e>
                    </m:d>
                    <m:r>
                      <a:rPr lang="en-US" sz="1300" b="0" i="1" smtClean="0">
                        <a:solidFill>
                          <a:schemeClr val="bg1"/>
                        </a:solidFill>
                        <a:latin typeface="Cambria Math" panose="02040503050406030204" pitchFamily="18" charset="0"/>
                      </a:rPr>
                      <m:t>= </m:t>
                    </m:r>
                    <m:sSup>
                      <m:sSupPr>
                        <m:ctrlPr>
                          <a:rPr lang="en-US" sz="1300" b="0" i="1" smtClean="0">
                            <a:solidFill>
                              <a:schemeClr val="bg1"/>
                            </a:solidFill>
                            <a:latin typeface="Cambria Math" panose="02040503050406030204" pitchFamily="18" charset="0"/>
                          </a:rPr>
                        </m:ctrlPr>
                      </m:sSupPr>
                      <m:e>
                        <m:r>
                          <a:rPr lang="en-US" sz="1300" b="0" i="1" smtClean="0">
                            <a:solidFill>
                              <a:schemeClr val="bg1"/>
                            </a:solidFill>
                            <a:latin typeface="Cambria Math" panose="02040503050406030204" pitchFamily="18" charset="0"/>
                          </a:rPr>
                          <m:t>𝑒</m:t>
                        </m:r>
                      </m:e>
                      <m:sup>
                        <m:r>
                          <a:rPr lang="en-US" sz="1300" b="0" i="1" smtClean="0">
                            <a:solidFill>
                              <a:schemeClr val="bg1"/>
                            </a:solidFill>
                            <a:latin typeface="Cambria Math" panose="02040503050406030204" pitchFamily="18" charset="0"/>
                          </a:rPr>
                          <m:t>−</m:t>
                        </m:r>
                        <m:acc>
                          <m:accPr>
                            <m:chr m:val="̂"/>
                            <m:ctrlPr>
                              <a:rPr lang="en-US" sz="1300" b="0" i="1" smtClean="0">
                                <a:solidFill>
                                  <a:schemeClr val="bg1"/>
                                </a:solidFill>
                                <a:latin typeface="Cambria Math" panose="02040503050406030204" pitchFamily="18" charset="0"/>
                              </a:rPr>
                            </m:ctrlPr>
                          </m:accPr>
                          <m:e>
                            <m:r>
                              <a:rPr lang="en-US" sz="1300" b="0" i="1" smtClean="0">
                                <a:solidFill>
                                  <a:schemeClr val="bg1"/>
                                </a:solidFill>
                                <a:latin typeface="Cambria Math" panose="02040503050406030204" pitchFamily="18" charset="0"/>
                              </a:rPr>
                              <m:t>𝑦</m:t>
                            </m:r>
                          </m:e>
                        </m:acc>
                        <m:r>
                          <a:rPr lang="en-US" sz="1300" b="0" i="1" smtClean="0">
                            <a:solidFill>
                              <a:schemeClr val="bg1"/>
                            </a:solidFill>
                            <a:latin typeface="Cambria Math" panose="02040503050406030204" pitchFamily="18" charset="0"/>
                          </a:rPr>
                          <m:t>𝑦</m:t>
                        </m:r>
                      </m:sup>
                    </m:sSup>
                  </m:oMath>
                </a14:m>
                <a:endParaRPr lang="en-US" sz="1300" dirty="0">
                  <a:solidFill>
                    <a:schemeClr val="bg1"/>
                  </a:solidFill>
                  <a:latin typeface="SVN-Calling Code" panose="020B0509020202020204" pitchFamily="49" charset="0"/>
                </a:endParaRPr>
              </a:p>
            </p:txBody>
          </p:sp>
        </mc:Choice>
        <mc:Fallback xmlns="">
          <p:sp>
            <p:nvSpPr>
              <p:cNvPr id="10" name="Subtitle 2">
                <a:extLst>
                  <a:ext uri="{FF2B5EF4-FFF2-40B4-BE49-F238E27FC236}">
                    <a16:creationId xmlns:a16="http://schemas.microsoft.com/office/drawing/2014/main" id="{5622888B-A87C-86CC-E01F-C0BD55B451FB}"/>
                  </a:ext>
                </a:extLst>
              </p:cNvPr>
              <p:cNvSpPr txBox="1">
                <a:spLocks noRot="1" noChangeAspect="1" noMove="1" noResize="1" noEditPoints="1" noAdjustHandles="1" noChangeArrowheads="1" noChangeShapeType="1" noTextEdit="1"/>
              </p:cNvSpPr>
              <p:nvPr/>
            </p:nvSpPr>
            <p:spPr>
              <a:xfrm>
                <a:off x="2924272" y="1058744"/>
                <a:ext cx="5227256" cy="302805"/>
              </a:xfrm>
              <a:prstGeom prst="rect">
                <a:avLst/>
              </a:prstGeom>
              <a:blipFill>
                <a:blip r:embed="rId5"/>
                <a:stretch>
                  <a:fillRect b="-18367"/>
                </a:stretch>
              </a:blipFill>
              <a:ln>
                <a:no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1027C62D-6C43-7E0D-687D-8F8860505129}"/>
              </a:ext>
            </a:extLst>
          </p:cNvPr>
          <p:cNvSpPr txBox="1"/>
          <p:nvPr/>
        </p:nvSpPr>
        <p:spPr>
          <a:xfrm>
            <a:off x="1324103" y="1532249"/>
            <a:ext cx="1796793" cy="292388"/>
          </a:xfrm>
          <a:prstGeom prst="rect">
            <a:avLst/>
          </a:prstGeom>
          <a:noFill/>
        </p:spPr>
        <p:txBody>
          <a:bodyPr wrap="square" rtlCol="0">
            <a:spAutoFit/>
          </a:bodyPr>
          <a:lstStyle/>
          <a:p>
            <a:pPr marL="285750" indent="-285750">
              <a:buClr>
                <a:srgbClr val="EC7955"/>
              </a:buClr>
              <a:buFont typeface="Arial" panose="020B0604020202020204" pitchFamily="34" charset="0"/>
              <a:buChar char="•"/>
            </a:pPr>
            <a:r>
              <a:rPr lang="en-US" sz="1300" dirty="0">
                <a:solidFill>
                  <a:schemeClr val="bg1"/>
                </a:solidFill>
                <a:latin typeface="SVN-Calling Code" panose="020B0509020202020204" pitchFamily="49" charset="0"/>
              </a:rPr>
              <a:t>New weight: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9FE5774-CD8D-6998-DF24-CEDCE3D1A69E}"/>
                  </a:ext>
                </a:extLst>
              </p:cNvPr>
              <p:cNvSpPr txBox="1"/>
              <p:nvPr/>
            </p:nvSpPr>
            <p:spPr>
              <a:xfrm>
                <a:off x="2222500" y="1824637"/>
                <a:ext cx="4699000" cy="767133"/>
              </a:xfrm>
              <a:prstGeom prst="rect">
                <a:avLst/>
              </a:prstGeom>
              <a:noFill/>
            </p:spPr>
            <p:txBody>
              <a:bodyPr wrap="square">
                <a:spAutoFit/>
              </a:bodyPr>
              <a:lstStyle/>
              <a:p>
                <a:r>
                  <a:rPr lang="en-US" sz="1300" dirty="0">
                    <a:solidFill>
                      <a:schemeClr val="bg1"/>
                    </a:solidFill>
                    <a:latin typeface="Cambria Math" panose="02040503050406030204" pitchFamily="18" charset="0"/>
                    <a:ea typeface="Cambria Math" panose="02040503050406030204" pitchFamily="18" charset="0"/>
                    <a:cs typeface="Fira Code"/>
                  </a:rPr>
                  <a:t>          </a:t>
                </a:r>
                <a14:m>
                  <m:oMath xmlns:m="http://schemas.openxmlformats.org/officeDocument/2006/math">
                    <m:sSub>
                      <m:sSubPr>
                        <m:ctrlPr>
                          <a:rPr lang="en-US" sz="1300" i="1" smtClean="0">
                            <a:solidFill>
                              <a:schemeClr val="bg1"/>
                            </a:solidFill>
                            <a:latin typeface="Cambria Math" panose="02040503050406030204" pitchFamily="18" charset="0"/>
                            <a:ea typeface="Cambria Math" panose="02040503050406030204" pitchFamily="18" charset="0"/>
                            <a:cs typeface="Fira Code"/>
                          </a:rPr>
                        </m:ctrlPr>
                      </m:sSubPr>
                      <m:e>
                        <m:r>
                          <a:rPr lang="en-US" sz="1300" i="1" smtClean="0">
                            <a:solidFill>
                              <a:schemeClr val="bg1"/>
                            </a:solidFill>
                            <a:latin typeface="Cambria Math" panose="02040503050406030204" pitchFamily="18" charset="0"/>
                            <a:ea typeface="Cambria Math" panose="02040503050406030204" pitchFamily="18" charset="0"/>
                            <a:cs typeface="Fira Code"/>
                          </a:rPr>
                          <m:t>𝜔</m:t>
                        </m:r>
                      </m:e>
                      <m:sub>
                        <m:r>
                          <a:rPr lang="en-US" sz="1300" i="1">
                            <a:solidFill>
                              <a:schemeClr val="bg1"/>
                            </a:solidFill>
                            <a:latin typeface="Cambria Math" panose="02040503050406030204" pitchFamily="18" charset="0"/>
                            <a:ea typeface="Cambria Math" panose="02040503050406030204" pitchFamily="18" charset="0"/>
                            <a:cs typeface="Fira Code"/>
                          </a:rPr>
                          <m:t>𝑖</m:t>
                        </m:r>
                      </m:sub>
                    </m:sSub>
                    <m:d>
                      <m:dPr>
                        <m:ctrlPr>
                          <a:rPr lang="en-US" sz="1300" i="1">
                            <a:solidFill>
                              <a:schemeClr val="bg1"/>
                            </a:solidFill>
                            <a:latin typeface="Cambria Math" panose="02040503050406030204" pitchFamily="18" charset="0"/>
                            <a:ea typeface="Cambria Math" panose="02040503050406030204" pitchFamily="18" charset="0"/>
                            <a:cs typeface="Fira Code"/>
                          </a:rPr>
                        </m:ctrlPr>
                      </m:dPr>
                      <m:e>
                        <m:r>
                          <a:rPr lang="en-US" sz="1300" i="1">
                            <a:solidFill>
                              <a:schemeClr val="bg1"/>
                            </a:solidFill>
                            <a:latin typeface="Cambria Math" panose="02040503050406030204" pitchFamily="18" charset="0"/>
                            <a:ea typeface="Cambria Math" panose="02040503050406030204" pitchFamily="18" charset="0"/>
                            <a:cs typeface="Fira Code"/>
                          </a:rPr>
                          <m:t>𝑚</m:t>
                        </m:r>
                        <m:r>
                          <a:rPr lang="en-US" sz="1300" i="1">
                            <a:solidFill>
                              <a:schemeClr val="bg1"/>
                            </a:solidFill>
                            <a:latin typeface="Cambria Math" panose="02040503050406030204" pitchFamily="18" charset="0"/>
                            <a:ea typeface="Cambria Math" panose="02040503050406030204" pitchFamily="18" charset="0"/>
                            <a:cs typeface="Fira Code"/>
                          </a:rPr>
                          <m:t>+1</m:t>
                        </m:r>
                      </m:e>
                    </m:d>
                  </m:oMath>
                </a14:m>
                <a:r>
                  <a:rPr lang="en-US" sz="1300" dirty="0">
                    <a:latin typeface="Cambria Math" panose="02040503050406030204" pitchFamily="18" charset="0"/>
                    <a:ea typeface="Cambria Math" panose="02040503050406030204" pitchFamily="18" charset="0"/>
                  </a:rPr>
                  <a:t>  </a:t>
                </a:r>
                <a14:m>
                  <m:oMath xmlns:m="http://schemas.openxmlformats.org/officeDocument/2006/math">
                    <m:r>
                      <a:rPr lang="en-US" sz="1300" i="1">
                        <a:solidFill>
                          <a:schemeClr val="bg1"/>
                        </a:solidFill>
                        <a:latin typeface="Cambria Math" panose="02040503050406030204" pitchFamily="18" charset="0"/>
                        <a:ea typeface="Cambria Math" panose="02040503050406030204" pitchFamily="18" charset="0"/>
                        <a:cs typeface="Fira Code"/>
                      </a:rPr>
                      <m:t>=</m:t>
                    </m:r>
                    <m:sSup>
                      <m:sSupPr>
                        <m:ctrlPr>
                          <a:rPr lang="en-US" sz="1300" i="1">
                            <a:solidFill>
                              <a:schemeClr val="bg1"/>
                            </a:solidFill>
                            <a:latin typeface="Cambria Math" panose="02040503050406030204" pitchFamily="18" charset="0"/>
                            <a:ea typeface="Cambria Math" panose="02040503050406030204" pitchFamily="18" charset="0"/>
                            <a:cs typeface="Fira Code"/>
                          </a:rPr>
                        </m:ctrlPr>
                      </m:sSupPr>
                      <m:e>
                        <m:r>
                          <a:rPr lang="en-US" sz="1300" i="1">
                            <a:solidFill>
                              <a:schemeClr val="bg1"/>
                            </a:solidFill>
                            <a:latin typeface="Cambria Math" panose="02040503050406030204" pitchFamily="18" charset="0"/>
                            <a:ea typeface="Cambria Math" panose="02040503050406030204" pitchFamily="18" charset="0"/>
                            <a:cs typeface="Fira Code"/>
                          </a:rPr>
                          <m:t>𝑒</m:t>
                        </m:r>
                      </m:e>
                      <m:sup>
                        <m:r>
                          <a:rPr lang="en-US" sz="1300" i="1">
                            <a:solidFill>
                              <a:schemeClr val="bg1"/>
                            </a:solidFill>
                            <a:latin typeface="Cambria Math" panose="02040503050406030204" pitchFamily="18" charset="0"/>
                            <a:ea typeface="Cambria Math" panose="02040503050406030204" pitchFamily="18" charset="0"/>
                            <a:cs typeface="Fira Code"/>
                          </a:rPr>
                          <m:t>−</m:t>
                        </m:r>
                        <m:sSub>
                          <m:sSubPr>
                            <m:ctrlPr>
                              <a:rPr lang="en-US" sz="1300" i="1">
                                <a:solidFill>
                                  <a:schemeClr val="bg1"/>
                                </a:solidFill>
                                <a:latin typeface="Cambria Math" panose="02040503050406030204" pitchFamily="18" charset="0"/>
                                <a:ea typeface="Cambria Math" panose="02040503050406030204" pitchFamily="18" charset="0"/>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𝑦</m:t>
                            </m:r>
                          </m:e>
                          <m:sub>
                            <m:r>
                              <a:rPr lang="en-US" sz="1300" i="1">
                                <a:solidFill>
                                  <a:schemeClr val="bg1"/>
                                </a:solidFill>
                                <a:latin typeface="Cambria Math" panose="02040503050406030204" pitchFamily="18" charset="0"/>
                                <a:ea typeface="Cambria Math" panose="02040503050406030204" pitchFamily="18" charset="0"/>
                                <a:cs typeface="Fira Code"/>
                              </a:rPr>
                              <m:t>𝑖</m:t>
                            </m:r>
                          </m:sub>
                        </m:sSub>
                        <m:sSub>
                          <m:sSubPr>
                            <m:ctrlPr>
                              <a:rPr lang="en-US" sz="1300" i="1">
                                <a:solidFill>
                                  <a:schemeClr val="bg1"/>
                                </a:solidFill>
                                <a:latin typeface="Cambria Math" panose="02040503050406030204" pitchFamily="18" charset="0"/>
                                <a:ea typeface="Cambria Math" panose="02040503050406030204" pitchFamily="18" charset="0"/>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𝑓</m:t>
                            </m:r>
                          </m:e>
                          <m:sub>
                            <m:r>
                              <a:rPr lang="en-US" sz="1300" i="1">
                                <a:solidFill>
                                  <a:schemeClr val="bg1"/>
                                </a:solidFill>
                                <a:latin typeface="Cambria Math" panose="02040503050406030204" pitchFamily="18" charset="0"/>
                                <a:ea typeface="Cambria Math" panose="02040503050406030204" pitchFamily="18" charset="0"/>
                                <a:cs typeface="Fira Code"/>
                              </a:rPr>
                              <m:t>𝑚</m:t>
                            </m:r>
                          </m:sub>
                        </m:sSub>
                        <m:d>
                          <m:dPr>
                            <m:ctrlPr>
                              <a:rPr lang="en-US" sz="1300" i="1">
                                <a:solidFill>
                                  <a:schemeClr val="bg1"/>
                                </a:solidFill>
                                <a:latin typeface="Cambria Math" panose="02040503050406030204" pitchFamily="18" charset="0"/>
                                <a:ea typeface="Cambria Math" panose="02040503050406030204" pitchFamily="18" charset="0"/>
                                <a:cs typeface="Fira Code"/>
                              </a:rPr>
                            </m:ctrlPr>
                          </m:dPr>
                          <m:e>
                            <m:sSub>
                              <m:sSubPr>
                                <m:ctrlPr>
                                  <a:rPr lang="en-US" sz="1300" i="1">
                                    <a:solidFill>
                                      <a:schemeClr val="bg1"/>
                                    </a:solidFill>
                                    <a:latin typeface="Cambria Math" panose="02040503050406030204" pitchFamily="18" charset="0"/>
                                    <a:ea typeface="Cambria Math" panose="02040503050406030204" pitchFamily="18" charset="0"/>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𝑥</m:t>
                                </m:r>
                              </m:e>
                              <m:sub>
                                <m:r>
                                  <a:rPr lang="en-US" sz="1300" i="1">
                                    <a:solidFill>
                                      <a:schemeClr val="bg1"/>
                                    </a:solidFill>
                                    <a:latin typeface="Cambria Math" panose="02040503050406030204" pitchFamily="18" charset="0"/>
                                    <a:ea typeface="Cambria Math" panose="02040503050406030204" pitchFamily="18" charset="0"/>
                                    <a:cs typeface="Fira Code"/>
                                  </a:rPr>
                                  <m:t>𝑖</m:t>
                                </m:r>
                              </m:sub>
                            </m:sSub>
                          </m:e>
                        </m:d>
                      </m:sup>
                    </m:sSup>
                    <m:r>
                      <a:rPr lang="en-US" sz="1300" i="1">
                        <a:solidFill>
                          <a:schemeClr val="bg1"/>
                        </a:solidFill>
                        <a:latin typeface="Cambria Math" panose="02040503050406030204" pitchFamily="18" charset="0"/>
                        <a:ea typeface="Cambria Math" panose="02040503050406030204" pitchFamily="18" charset="0"/>
                        <a:cs typeface="Fira Code"/>
                      </a:rPr>
                      <m:t>=</m:t>
                    </m:r>
                    <m:sSup>
                      <m:sSupPr>
                        <m:ctrlPr>
                          <a:rPr lang="en-US" sz="1300" i="1">
                            <a:solidFill>
                              <a:schemeClr val="bg1"/>
                            </a:solidFill>
                            <a:latin typeface="Cambria Math" panose="02040503050406030204" pitchFamily="18" charset="0"/>
                            <a:ea typeface="Cambria Math" panose="02040503050406030204" pitchFamily="18" charset="0"/>
                            <a:cs typeface="Fira Code"/>
                          </a:rPr>
                        </m:ctrlPr>
                      </m:sSupPr>
                      <m:e>
                        <m:r>
                          <a:rPr lang="en-US" sz="1300" i="1">
                            <a:solidFill>
                              <a:schemeClr val="bg1"/>
                            </a:solidFill>
                            <a:latin typeface="Cambria Math" panose="02040503050406030204" pitchFamily="18" charset="0"/>
                            <a:ea typeface="Cambria Math" panose="02040503050406030204" pitchFamily="18" charset="0"/>
                            <a:cs typeface="Fira Code"/>
                          </a:rPr>
                          <m:t>𝑒</m:t>
                        </m:r>
                      </m:e>
                      <m:sup>
                        <m:r>
                          <a:rPr lang="en-US" sz="1300" i="1">
                            <a:solidFill>
                              <a:schemeClr val="bg1"/>
                            </a:solidFill>
                            <a:latin typeface="Cambria Math" panose="02040503050406030204" pitchFamily="18" charset="0"/>
                            <a:ea typeface="Cambria Math" panose="02040503050406030204" pitchFamily="18" charset="0"/>
                            <a:cs typeface="Fira Code"/>
                          </a:rPr>
                          <m:t>−</m:t>
                        </m:r>
                        <m:sSub>
                          <m:sSubPr>
                            <m:ctrlPr>
                              <a:rPr lang="en-US" sz="1300" i="1">
                                <a:solidFill>
                                  <a:schemeClr val="bg1"/>
                                </a:solidFill>
                                <a:latin typeface="Cambria Math" panose="02040503050406030204" pitchFamily="18" charset="0"/>
                                <a:ea typeface="Cambria Math" panose="02040503050406030204" pitchFamily="18" charset="0"/>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𝑦</m:t>
                            </m:r>
                          </m:e>
                          <m:sub>
                            <m:r>
                              <a:rPr lang="en-US" sz="1300" i="1">
                                <a:solidFill>
                                  <a:schemeClr val="bg1"/>
                                </a:solidFill>
                                <a:latin typeface="Cambria Math" panose="02040503050406030204" pitchFamily="18" charset="0"/>
                                <a:ea typeface="Cambria Math" panose="02040503050406030204" pitchFamily="18" charset="0"/>
                                <a:cs typeface="Fira Code"/>
                              </a:rPr>
                              <m:t>𝑖</m:t>
                            </m:r>
                          </m:sub>
                        </m:sSub>
                        <m:d>
                          <m:dPr>
                            <m:ctrlPr>
                              <a:rPr lang="en-US" sz="1300" i="1">
                                <a:solidFill>
                                  <a:schemeClr val="bg1"/>
                                </a:solidFill>
                                <a:latin typeface="Cambria Math" panose="02040503050406030204" pitchFamily="18" charset="0"/>
                                <a:ea typeface="Cambria Math" panose="02040503050406030204" pitchFamily="18" charset="0"/>
                                <a:cs typeface="Fira Code"/>
                              </a:rPr>
                            </m:ctrlPr>
                          </m:dPr>
                          <m:e>
                            <m:sSub>
                              <m:sSubPr>
                                <m:ctrlPr>
                                  <a:rPr lang="en-US" sz="1300" i="1">
                                    <a:solidFill>
                                      <a:schemeClr val="bg1"/>
                                    </a:solidFill>
                                    <a:latin typeface="Cambria Math" panose="02040503050406030204" pitchFamily="18" charset="0"/>
                                    <a:ea typeface="Cambria Math" panose="02040503050406030204" pitchFamily="18" charset="0"/>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𝑓</m:t>
                                </m:r>
                              </m:e>
                              <m:sub>
                                <m:r>
                                  <a:rPr lang="en-US" sz="1300" i="1">
                                    <a:solidFill>
                                      <a:schemeClr val="bg1"/>
                                    </a:solidFill>
                                    <a:latin typeface="Cambria Math" panose="02040503050406030204" pitchFamily="18" charset="0"/>
                                    <a:ea typeface="Cambria Math" panose="02040503050406030204" pitchFamily="18" charset="0"/>
                                    <a:cs typeface="Fira Code"/>
                                  </a:rPr>
                                  <m:t>𝑚</m:t>
                                </m:r>
                                <m:r>
                                  <a:rPr lang="en-US" sz="1300" i="1">
                                    <a:solidFill>
                                      <a:schemeClr val="bg1"/>
                                    </a:solidFill>
                                    <a:latin typeface="Cambria Math" panose="02040503050406030204" pitchFamily="18" charset="0"/>
                                    <a:ea typeface="Cambria Math" panose="02040503050406030204" pitchFamily="18" charset="0"/>
                                    <a:cs typeface="Fira Code"/>
                                  </a:rPr>
                                  <m:t>−1</m:t>
                                </m:r>
                              </m:sub>
                            </m:sSub>
                            <m:d>
                              <m:dPr>
                                <m:ctrlPr>
                                  <a:rPr lang="en-US" sz="1300" i="1">
                                    <a:solidFill>
                                      <a:schemeClr val="bg1"/>
                                    </a:solidFill>
                                    <a:latin typeface="Cambria Math" panose="02040503050406030204" pitchFamily="18" charset="0"/>
                                    <a:ea typeface="Cambria Math" panose="02040503050406030204" pitchFamily="18" charset="0"/>
                                    <a:cs typeface="Fira Code"/>
                                  </a:rPr>
                                </m:ctrlPr>
                              </m:dPr>
                              <m:e>
                                <m:sSub>
                                  <m:sSubPr>
                                    <m:ctrlPr>
                                      <a:rPr lang="en-US" sz="1300" i="1">
                                        <a:solidFill>
                                          <a:schemeClr val="bg1"/>
                                        </a:solidFill>
                                        <a:latin typeface="Cambria Math" panose="02040503050406030204" pitchFamily="18" charset="0"/>
                                        <a:ea typeface="Cambria Math" panose="02040503050406030204" pitchFamily="18" charset="0"/>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𝑥</m:t>
                                    </m:r>
                                  </m:e>
                                  <m:sub>
                                    <m:r>
                                      <a:rPr lang="en-US" sz="1300" i="1">
                                        <a:solidFill>
                                          <a:schemeClr val="bg1"/>
                                        </a:solidFill>
                                        <a:latin typeface="Cambria Math" panose="02040503050406030204" pitchFamily="18" charset="0"/>
                                        <a:ea typeface="Cambria Math" panose="02040503050406030204" pitchFamily="18" charset="0"/>
                                        <a:cs typeface="Fira Code"/>
                                      </a:rPr>
                                      <m:t>𝑖</m:t>
                                    </m:r>
                                  </m:sub>
                                </m:sSub>
                              </m:e>
                            </m:d>
                            <m:r>
                              <a:rPr lang="en-US" sz="1300" i="1">
                                <a:solidFill>
                                  <a:schemeClr val="bg1"/>
                                </a:solidFill>
                                <a:latin typeface="Cambria Math" panose="02040503050406030204" pitchFamily="18" charset="0"/>
                                <a:ea typeface="Cambria Math" panose="02040503050406030204" pitchFamily="18" charset="0"/>
                                <a:cs typeface="Fira Code"/>
                              </a:rPr>
                              <m:t>+</m:t>
                            </m:r>
                            <m:sSub>
                              <m:sSubPr>
                                <m:ctrlPr>
                                  <a:rPr lang="en-US" sz="1300" i="1">
                                    <a:solidFill>
                                      <a:schemeClr val="bg1"/>
                                    </a:solidFill>
                                    <a:latin typeface="Cambria Math" panose="02040503050406030204" pitchFamily="18" charset="0"/>
                                    <a:ea typeface="Cambria Math" panose="02040503050406030204" pitchFamily="18" charset="0"/>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𝛽</m:t>
                                </m:r>
                              </m:e>
                              <m:sub>
                                <m:r>
                                  <a:rPr lang="en-US" sz="1300" i="1">
                                    <a:solidFill>
                                      <a:schemeClr val="bg1"/>
                                    </a:solidFill>
                                    <a:latin typeface="Cambria Math" panose="02040503050406030204" pitchFamily="18" charset="0"/>
                                    <a:ea typeface="Cambria Math" panose="02040503050406030204" pitchFamily="18" charset="0"/>
                                    <a:cs typeface="Fira Code"/>
                                  </a:rPr>
                                  <m:t>𝑚</m:t>
                                </m:r>
                              </m:sub>
                            </m:sSub>
                            <m:sSub>
                              <m:sSubPr>
                                <m:ctrlPr>
                                  <a:rPr lang="en-US" sz="1300" i="1">
                                    <a:solidFill>
                                      <a:schemeClr val="bg1"/>
                                    </a:solidFill>
                                    <a:latin typeface="Cambria Math" panose="02040503050406030204" pitchFamily="18" charset="0"/>
                                    <a:ea typeface="Cambria Math" panose="02040503050406030204" pitchFamily="18" charset="0"/>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h</m:t>
                                </m:r>
                              </m:e>
                              <m:sub>
                                <m:r>
                                  <a:rPr lang="en-US" sz="1300" i="1">
                                    <a:solidFill>
                                      <a:schemeClr val="bg1"/>
                                    </a:solidFill>
                                    <a:latin typeface="Cambria Math" panose="02040503050406030204" pitchFamily="18" charset="0"/>
                                    <a:ea typeface="Cambria Math" panose="02040503050406030204" pitchFamily="18" charset="0"/>
                                    <a:cs typeface="Fira Code"/>
                                  </a:rPr>
                                  <m:t>𝑚</m:t>
                                </m:r>
                              </m:sub>
                            </m:sSub>
                            <m:d>
                              <m:dPr>
                                <m:ctrlPr>
                                  <a:rPr lang="en-US" sz="1300" i="1">
                                    <a:solidFill>
                                      <a:schemeClr val="bg1"/>
                                    </a:solidFill>
                                    <a:latin typeface="Cambria Math" panose="02040503050406030204" pitchFamily="18" charset="0"/>
                                    <a:ea typeface="Cambria Math" panose="02040503050406030204" pitchFamily="18" charset="0"/>
                                    <a:cs typeface="Fira Code"/>
                                  </a:rPr>
                                </m:ctrlPr>
                              </m:dPr>
                              <m:e>
                                <m:sSub>
                                  <m:sSubPr>
                                    <m:ctrlPr>
                                      <a:rPr lang="en-US" sz="1300" i="1">
                                        <a:solidFill>
                                          <a:schemeClr val="bg1"/>
                                        </a:solidFill>
                                        <a:latin typeface="Cambria Math" panose="02040503050406030204" pitchFamily="18" charset="0"/>
                                        <a:ea typeface="Cambria Math" panose="02040503050406030204" pitchFamily="18" charset="0"/>
                                        <a:cs typeface="Fira Code"/>
                                      </a:rPr>
                                    </m:ctrlPr>
                                  </m:sSubPr>
                                  <m:e>
                                    <m:r>
                                      <a:rPr lang="en-US" sz="1300" i="1">
                                        <a:solidFill>
                                          <a:schemeClr val="bg1"/>
                                        </a:solidFill>
                                        <a:latin typeface="Cambria Math" panose="02040503050406030204" pitchFamily="18" charset="0"/>
                                        <a:ea typeface="Cambria Math" panose="02040503050406030204" pitchFamily="18" charset="0"/>
                                        <a:cs typeface="Fira Code"/>
                                      </a:rPr>
                                      <m:t>𝑥</m:t>
                                    </m:r>
                                  </m:e>
                                  <m:sub>
                                    <m:r>
                                      <a:rPr lang="en-US" sz="1300" i="1">
                                        <a:solidFill>
                                          <a:schemeClr val="bg1"/>
                                        </a:solidFill>
                                        <a:latin typeface="Cambria Math" panose="02040503050406030204" pitchFamily="18" charset="0"/>
                                        <a:ea typeface="Cambria Math" panose="02040503050406030204" pitchFamily="18" charset="0"/>
                                        <a:cs typeface="Fira Code"/>
                                      </a:rPr>
                                      <m:t>𝑖</m:t>
                                    </m:r>
                                  </m:sub>
                                </m:sSub>
                              </m:e>
                            </m:d>
                          </m:e>
                        </m:d>
                      </m:sup>
                    </m:sSup>
                  </m:oMath>
                </a14:m>
                <a:endParaRPr lang="en-US" sz="1300" dirty="0">
                  <a:latin typeface="Cambria Math" panose="02040503050406030204" pitchFamily="18" charset="0"/>
                  <a:ea typeface="Cambria Math" panose="02040503050406030204" pitchFamily="18" charset="0"/>
                </a:endParaRPr>
              </a:p>
              <a:p>
                <a:r>
                  <a:rPr lang="en-US" sz="1300" dirty="0">
                    <a:latin typeface="Cambria Math" panose="02040503050406030204" pitchFamily="18" charset="0"/>
                    <a:ea typeface="Cambria Math" panose="02040503050406030204" pitchFamily="18" charset="0"/>
                  </a:rPr>
                  <a:t>	</a:t>
                </a:r>
                <a:r>
                  <a:rPr lang="en-US" sz="1300" kern="1200" dirty="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a:t> 	       </a:t>
                </a:r>
                <a14:m>
                  <m:oMath xmlns:m="http://schemas.openxmlformats.org/officeDocument/2006/math">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m:t>
                    </m:r>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𝜔</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𝑖</m:t>
                        </m:r>
                      </m:sub>
                    </m:sSub>
                    <m:d>
                      <m:d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d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𝑚</m:t>
                        </m:r>
                      </m:e>
                    </m:d>
                    <m:sSup>
                      <m:sSup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p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𝑒</m:t>
                        </m:r>
                      </m:e>
                      <m:sup>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m:t>
                        </m:r>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𝑦</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𝑖</m:t>
                            </m:r>
                          </m:sub>
                        </m:sSub>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𝛽</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𝑚</m:t>
                            </m:r>
                          </m:sub>
                        </m:sSub>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h</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𝑚</m:t>
                            </m:r>
                          </m:sub>
                        </m:sSub>
                        <m:d>
                          <m:d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dPr>
                          <m:e>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𝑥</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𝑖</m:t>
                                </m:r>
                              </m:sub>
                            </m:sSub>
                          </m:e>
                        </m:d>
                      </m:sup>
                    </m:sSup>
                  </m:oMath>
                </a14:m>
                <a:endParaRPr lang="en-US" sz="1300" dirty="0">
                  <a:latin typeface="Cambria Math" panose="02040503050406030204" pitchFamily="18" charset="0"/>
                  <a:ea typeface="Cambria Math" panose="02040503050406030204" pitchFamily="18" charset="0"/>
                </a:endParaRPr>
              </a:p>
              <a:p>
                <a:r>
                  <a:rPr lang="en-US" sz="1300" kern="1200" dirty="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a:t>                                </a:t>
                </a:r>
                <a14:m>
                  <m:oMath xmlns:m="http://schemas.openxmlformats.org/officeDocument/2006/math">
                    <m:r>
                      <a:rPr lang="en-US" sz="1300" i="1" kern="1200" smtClean="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m:t>
                    </m:r>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𝜔</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𝑖</m:t>
                        </m:r>
                      </m:sub>
                    </m:sSub>
                    <m:d>
                      <m:d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d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𝑚</m:t>
                        </m:r>
                      </m:e>
                    </m:d>
                    <m:sSup>
                      <m:sSup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p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𝑒</m:t>
                        </m:r>
                      </m:e>
                      <m:sup>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2</m:t>
                        </m:r>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𝛽</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𝑚</m:t>
                            </m:r>
                          </m:sub>
                        </m:sSub>
                        <m:r>
                          <m:rPr>
                            <m:sty m:val="p"/>
                          </m:rPr>
                          <a:rPr lang="en-US" sz="1300" b="0" i="0"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II</m:t>
                        </m:r>
                        <m:d>
                          <m:d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dPr>
                          <m:e>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𝑦</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𝑖</m:t>
                                </m:r>
                              </m:sub>
                            </m:s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m:t>
                            </m:r>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h</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𝑚</m:t>
                                </m:r>
                              </m:sub>
                            </m:sSub>
                            <m:d>
                              <m:d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dPr>
                              <m:e>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𝑥</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𝑖</m:t>
                                    </m:r>
                                  </m:sub>
                                </m:sSub>
                              </m:e>
                            </m:d>
                          </m:e>
                        </m:d>
                      </m:sup>
                    </m:sSup>
                    <m:sSup>
                      <m:sSup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p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𝑒</m:t>
                        </m:r>
                      </m:e>
                      <m:sup>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m:t>
                        </m:r>
                        <m:sSub>
                          <m:sSubPr>
                            <m:ctrlP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ctrlPr>
                          </m:sSubPr>
                          <m:e>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𝛽</m:t>
                            </m:r>
                          </m:e>
                          <m:sub>
                            <m:r>
                              <a:rPr lang="en-US" sz="1300" i="1" kern="1200">
                                <a:solidFill>
                                  <a:srgbClr val="FFFFFF"/>
                                </a:solidFill>
                                <a:effectLst/>
                                <a:latin typeface="Cambria Math" panose="02040503050406030204" pitchFamily="18" charset="0"/>
                                <a:ea typeface="Cambria Math" panose="02040503050406030204" pitchFamily="18" charset="0"/>
                                <a:cs typeface="Fira Code" panose="020B0809050000020004" pitchFamily="49" charset="0"/>
                              </a:rPr>
                              <m:t>𝑚</m:t>
                            </m:r>
                          </m:sub>
                        </m:sSub>
                      </m:sup>
                    </m:sSup>
                  </m:oMath>
                </a14:m>
                <a:endParaRPr lang="en-US" sz="1300" dirty="0">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39FE5774-CD8D-6998-DF24-CEDCE3D1A69E}"/>
                  </a:ext>
                </a:extLst>
              </p:cNvPr>
              <p:cNvSpPr txBox="1">
                <a:spLocks noRot="1" noChangeAspect="1" noMove="1" noResize="1" noEditPoints="1" noAdjustHandles="1" noChangeArrowheads="1" noChangeShapeType="1" noTextEdit="1"/>
              </p:cNvSpPr>
              <p:nvPr/>
            </p:nvSpPr>
            <p:spPr>
              <a:xfrm>
                <a:off x="2222500" y="1824637"/>
                <a:ext cx="4699000" cy="767133"/>
              </a:xfrm>
              <a:prstGeom prst="rect">
                <a:avLst/>
              </a:prstGeom>
              <a:blipFill>
                <a:blip r:embed="rId6"/>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F6BB910-FB58-53D2-BC0D-D14548508F5B}"/>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3" name="Google Shape;603;p37">
            <a:extLst>
              <a:ext uri="{FF2B5EF4-FFF2-40B4-BE49-F238E27FC236}">
                <a16:creationId xmlns:a16="http://schemas.microsoft.com/office/drawing/2014/main" id="{17D98BD4-422F-3A94-54B2-52E43187A7DE}"/>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
        <p:nvSpPr>
          <p:cNvPr id="5" name="TextBox 4">
            <a:extLst>
              <a:ext uri="{FF2B5EF4-FFF2-40B4-BE49-F238E27FC236}">
                <a16:creationId xmlns:a16="http://schemas.microsoft.com/office/drawing/2014/main" id="{41374852-25E3-6491-57C2-93FE224810C3}"/>
              </a:ext>
            </a:extLst>
          </p:cNvPr>
          <p:cNvSpPr txBox="1"/>
          <p:nvPr/>
        </p:nvSpPr>
        <p:spPr>
          <a:xfrm>
            <a:off x="3670796" y="356556"/>
            <a:ext cx="4699000" cy="400110"/>
          </a:xfrm>
          <a:prstGeom prst="rect">
            <a:avLst/>
          </a:prstGeom>
          <a:noFill/>
        </p:spPr>
        <p:txBody>
          <a:bodyPr wrap="square">
            <a:spAutoFit/>
          </a:bodyPr>
          <a:lstStyle/>
          <a:p>
            <a:r>
              <a:rPr lang="en-US" sz="2000" kern="1200" dirty="0">
                <a:solidFill>
                  <a:srgbClr val="D9D9D9"/>
                </a:solidFill>
                <a:effectLst/>
                <a:latin typeface="Oswald" pitchFamily="2" charset="0"/>
                <a:ea typeface="+mn-ea"/>
                <a:cs typeface="Times New Roman" panose="02020603050405020304" pitchFamily="18" charset="0"/>
              </a:rPr>
              <a:t>/AdaBoost</a:t>
            </a:r>
            <a:endParaRPr lang="en-US" sz="2000" dirty="0"/>
          </a:p>
        </p:txBody>
      </p:sp>
    </p:spTree>
    <p:extLst>
      <p:ext uri="{BB962C8B-B14F-4D97-AF65-F5344CB8AC3E}">
        <p14:creationId xmlns:p14="http://schemas.microsoft.com/office/powerpoint/2010/main" val="3109641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30" name="Google Shape;565;p35">
            <a:extLst>
              <a:ext uri="{FF2B5EF4-FFF2-40B4-BE49-F238E27FC236}">
                <a16:creationId xmlns:a16="http://schemas.microsoft.com/office/drawing/2014/main" id="{D59B18CA-2AFB-56A5-6243-7128EE12E29B}"/>
              </a:ext>
            </a:extLst>
          </p:cNvPr>
          <p:cNvSpPr/>
          <p:nvPr/>
        </p:nvSpPr>
        <p:spPr>
          <a:xfrm rot="5400000">
            <a:off x="1094369" y="1138146"/>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E5E48BD-5097-8259-AEF4-1334A80FAFC8}"/>
                  </a:ext>
                </a:extLst>
              </p:cNvPr>
              <p:cNvSpPr txBox="1"/>
              <p:nvPr/>
            </p:nvSpPr>
            <p:spPr>
              <a:xfrm>
                <a:off x="985457" y="1305357"/>
                <a:ext cx="7345543" cy="3200813"/>
              </a:xfrm>
              <a:prstGeom prst="rect">
                <a:avLst/>
              </a:prstGeom>
              <a:noFill/>
            </p:spPr>
            <p:txBody>
              <a:bodyPr wrap="square">
                <a:spAutoFit/>
              </a:bodyPr>
              <a:lstStyle/>
              <a:p>
                <a:pPr marL="285750" lvl="0" indent="-285750" defTabSz="914400" eaLnBrk="0" fontAlgn="base" hangingPunct="0">
                  <a:spcBef>
                    <a:spcPts val="600"/>
                  </a:spcBef>
                  <a:spcAft>
                    <a:spcPct val="0"/>
                  </a:spcAft>
                  <a:buClr>
                    <a:srgbClr val="FF6600"/>
                  </a:buClr>
                  <a:buFont typeface="Arial" panose="020B0604020202020204" pitchFamily="34" charset="0"/>
                  <a:buChar char="•"/>
                </a:pPr>
                <a:r>
                  <a:rPr lang="en-US" sz="1300" kern="0" dirty="0">
                    <a:solidFill>
                      <a:schemeClr val="bg1"/>
                    </a:solidFill>
                    <a:latin typeface="SVN-Calling Code" panose="020B0509020202020204" pitchFamily="49" charset="0"/>
                    <a:ea typeface="Fira Code"/>
                    <a:cs typeface="Fira Code"/>
                    <a:sym typeface="Arial"/>
                  </a:rPr>
                  <a:t>Initialize </a:t>
                </a:r>
                <a14:m>
                  <m:oMath xmlns:m="http://schemas.openxmlformats.org/officeDocument/2006/math">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r>
                      <a:rPr lang="en-US" sz="1300" i="1" kern="0">
                        <a:solidFill>
                          <a:schemeClr val="bg1"/>
                        </a:solidFill>
                        <a:latin typeface="Cambria Math" panose="02040503050406030204" pitchFamily="18" charset="0"/>
                        <a:ea typeface="Fira Code"/>
                        <a:cs typeface="Fira Code"/>
                        <a:sym typeface="Arial"/>
                      </a:rPr>
                      <m:t>(1)=</m:t>
                    </m:r>
                    <m:f>
                      <m:fPr>
                        <m:ctrlPr>
                          <a:rPr lang="en-US" sz="1300" i="1" kern="0">
                            <a:solidFill>
                              <a:schemeClr val="bg1"/>
                            </a:solidFill>
                            <a:latin typeface="Cambria Math" panose="02040503050406030204" pitchFamily="18" charset="0"/>
                            <a:ea typeface="Fira Code"/>
                            <a:cs typeface="Fira Code"/>
                            <a:sym typeface="Arial"/>
                          </a:rPr>
                        </m:ctrlPr>
                      </m:fPr>
                      <m:num>
                        <m:r>
                          <a:rPr lang="en-US" sz="1300" i="1" kern="0">
                            <a:solidFill>
                              <a:schemeClr val="bg1"/>
                            </a:solidFill>
                            <a:latin typeface="Cambria Math" panose="02040503050406030204" pitchFamily="18" charset="0"/>
                            <a:ea typeface="Fira Code"/>
                            <a:cs typeface="Fira Code"/>
                            <a:sym typeface="Arial"/>
                          </a:rPr>
                          <m:t>1</m:t>
                        </m:r>
                      </m:num>
                      <m:den>
                        <m:r>
                          <a:rPr lang="en-US" sz="1300" i="1" kern="0">
                            <a:solidFill>
                              <a:schemeClr val="bg1"/>
                            </a:solidFill>
                            <a:latin typeface="Cambria Math" panose="02040503050406030204" pitchFamily="18" charset="0"/>
                            <a:ea typeface="Fira Code"/>
                            <a:cs typeface="Fira Code"/>
                            <a:sym typeface="Arial"/>
                          </a:rPr>
                          <m:t>𝑛</m:t>
                        </m:r>
                      </m:den>
                    </m:f>
                    <m:r>
                      <a:rPr lang="en-US" sz="1300" i="1" kern="0">
                        <a:solidFill>
                          <a:schemeClr val="bg1"/>
                        </a:solidFill>
                        <a:latin typeface="Cambria Math" panose="02040503050406030204" pitchFamily="18" charset="0"/>
                        <a:ea typeface="Fira Code"/>
                        <a:cs typeface="Fira Code"/>
                        <a:sym typeface="Arial"/>
                      </a:rPr>
                      <m:t> </m:t>
                    </m:r>
                    <m:r>
                      <a:rPr lang="en-US" sz="1300" i="1" kern="0">
                        <a:solidFill>
                          <a:schemeClr val="bg1"/>
                        </a:solidFill>
                        <a:latin typeface="Cambria Math" panose="02040503050406030204" pitchFamily="18" charset="0"/>
                        <a:ea typeface="Cambria Math" panose="02040503050406030204" pitchFamily="18" charset="0"/>
                        <a:cs typeface="Fira Code"/>
                        <a:sym typeface="Arial"/>
                      </a:rPr>
                      <m:t>∀ </m:t>
                    </m:r>
                    <m:r>
                      <a:rPr lang="en-US" sz="1300" i="1" kern="0">
                        <a:solidFill>
                          <a:schemeClr val="bg1"/>
                        </a:solidFill>
                        <a:latin typeface="Cambria Math" panose="02040503050406030204" pitchFamily="18" charset="0"/>
                        <a:ea typeface="Cambria Math" panose="02040503050406030204" pitchFamily="18" charset="0"/>
                        <a:cs typeface="Fira Code"/>
                        <a:sym typeface="Arial"/>
                      </a:rPr>
                      <m:t>𝑖</m:t>
                    </m:r>
                    <m:r>
                      <a:rPr lang="en-US" sz="1300" i="1" kern="0">
                        <a:solidFill>
                          <a:schemeClr val="bg1"/>
                        </a:solidFill>
                        <a:latin typeface="Cambria Math" panose="02040503050406030204" pitchFamily="18" charset="0"/>
                        <a:ea typeface="Cambria Math" panose="02040503050406030204" pitchFamily="18" charset="0"/>
                        <a:cs typeface="Fira Code"/>
                        <a:sym typeface="Arial"/>
                      </a:rPr>
                      <m:t>=1, 2, 3, …, </m:t>
                    </m:r>
                    <m:r>
                      <a:rPr lang="en-US" sz="1300" i="1" kern="0">
                        <a:solidFill>
                          <a:schemeClr val="bg1"/>
                        </a:solidFill>
                        <a:latin typeface="Cambria Math" panose="02040503050406030204" pitchFamily="18" charset="0"/>
                        <a:ea typeface="Cambria Math" panose="02040503050406030204" pitchFamily="18" charset="0"/>
                        <a:cs typeface="Fira Code"/>
                        <a:sym typeface="Arial"/>
                      </a:rPr>
                      <m:t>𝑛</m:t>
                    </m:r>
                  </m:oMath>
                </a14:m>
                <a:endParaRPr lang="en-US" sz="1300" kern="0" dirty="0">
                  <a:solidFill>
                    <a:schemeClr val="bg1"/>
                  </a:solidFill>
                  <a:latin typeface="SVN-Calling Code" panose="020B0509020202020204" pitchFamily="49" charset="0"/>
                  <a:ea typeface="Fira Code"/>
                  <a:cs typeface="Fira Code"/>
                  <a:sym typeface="Arial"/>
                </a:endParaRPr>
              </a:p>
              <a:p>
                <a:pPr marL="285750" lvl="0" indent="-285750" defTabSz="914400" eaLnBrk="0" fontAlgn="base" hangingPunct="0">
                  <a:spcBef>
                    <a:spcPts val="600"/>
                  </a:spcBef>
                  <a:spcAft>
                    <a:spcPct val="0"/>
                  </a:spcAft>
                  <a:buClr>
                    <a:srgbClr val="FF6600"/>
                  </a:buClr>
                  <a:buFont typeface="Arial" panose="020B0604020202020204" pitchFamily="34" charset="0"/>
                  <a:buChar char="•"/>
                </a:pPr>
                <a:r>
                  <a:rPr lang="en-US" sz="1300" kern="0" dirty="0">
                    <a:solidFill>
                      <a:schemeClr val="bg1"/>
                    </a:solidFill>
                    <a:latin typeface="SVN-Calling Code" panose="020B0509020202020204" pitchFamily="49" charset="0"/>
                    <a:ea typeface="Fira Code"/>
                    <a:cs typeface="Fira Code"/>
                    <a:sym typeface="Arial"/>
                  </a:rPr>
                  <a:t>For </a:t>
                </a:r>
                <a14:m>
                  <m:oMath xmlns:m="http://schemas.openxmlformats.org/officeDocument/2006/math">
                    <m:r>
                      <a:rPr lang="en-US" altLang="en-US" sz="1300" i="1" kern="0">
                        <a:solidFill>
                          <a:schemeClr val="bg1"/>
                        </a:solidFill>
                        <a:latin typeface="Cambria Math" panose="02040503050406030204" pitchFamily="18" charset="0"/>
                        <a:ea typeface="Fira Code"/>
                        <a:cs typeface="Fira Code"/>
                        <a:sym typeface="Fira Code"/>
                      </a:rPr>
                      <m:t>𝑚</m:t>
                    </m:r>
                    <m:r>
                      <a:rPr lang="en-US" altLang="en-US" sz="1300" i="1" kern="0">
                        <a:solidFill>
                          <a:schemeClr val="bg1"/>
                        </a:solidFill>
                        <a:latin typeface="Cambria Math" panose="02040503050406030204" pitchFamily="18" charset="0"/>
                        <a:ea typeface="Fira Code"/>
                        <a:cs typeface="Fira Code"/>
                        <a:sym typeface="Fira Code"/>
                      </a:rPr>
                      <m:t>=1, 2,…, </m:t>
                    </m:r>
                    <m:r>
                      <a:rPr lang="en-US" altLang="en-US" sz="1300" i="1" kern="0">
                        <a:solidFill>
                          <a:schemeClr val="bg1"/>
                        </a:solidFill>
                        <a:latin typeface="Cambria Math" panose="02040503050406030204" pitchFamily="18" charset="0"/>
                        <a:ea typeface="Fira Code"/>
                        <a:cs typeface="Fira Code"/>
                        <a:sym typeface="Fira Code"/>
                      </a:rPr>
                      <m:t>𝑀</m:t>
                    </m:r>
                  </m:oMath>
                </a14:m>
                <a:endParaRPr lang="en-US" sz="1300" kern="0" dirty="0">
                  <a:solidFill>
                    <a:schemeClr val="bg1"/>
                  </a:solidFill>
                  <a:latin typeface="SVN-Calling Code" panose="020B0509020202020204" pitchFamily="49" charset="0"/>
                  <a:ea typeface="Fira Code"/>
                  <a:cs typeface="Fira Code"/>
                  <a:sym typeface="Arial"/>
                </a:endParaRPr>
              </a:p>
              <a:p>
                <a:pPr lvl="0"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 Fit the model </a:t>
                </a:r>
                <a14:m>
                  <m:oMath xmlns:m="http://schemas.openxmlformats.org/officeDocument/2006/math">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h</m:t>
                        </m:r>
                      </m:e>
                      <m:sub>
                        <m:r>
                          <a:rPr lang="en-US" sz="1300" i="1" kern="0">
                            <a:solidFill>
                              <a:schemeClr val="bg1"/>
                            </a:solidFill>
                            <a:latin typeface="Cambria Math" panose="02040503050406030204" pitchFamily="18" charset="0"/>
                            <a:ea typeface="Fira Code"/>
                            <a:cs typeface="Fira Code"/>
                            <a:sym typeface="Arial"/>
                          </a:rPr>
                          <m:t>𝑚</m:t>
                        </m:r>
                      </m:sub>
                    </m:sSub>
                  </m:oMath>
                </a14:m>
                <a:r>
                  <a:rPr lang="en-US" sz="1300" kern="0" dirty="0">
                    <a:solidFill>
                      <a:schemeClr val="bg1"/>
                    </a:solidFill>
                    <a:latin typeface="SVN-Calling Code" panose="020B0509020202020204" pitchFamily="49" charset="0"/>
                    <a:ea typeface="Fira Code"/>
                    <a:cs typeface="Fira Code"/>
                    <a:sym typeface="Arial"/>
                  </a:rPr>
                  <a:t> to the training set </a:t>
                </a:r>
                <a14:m>
                  <m:oMath xmlns:m="http://schemas.openxmlformats.org/officeDocument/2006/math">
                    <m:r>
                      <a:rPr lang="en-US" sz="1300" i="1" kern="0">
                        <a:solidFill>
                          <a:schemeClr val="bg1"/>
                        </a:solidFill>
                        <a:latin typeface="Cambria Math" panose="02040503050406030204" pitchFamily="18" charset="0"/>
                        <a:ea typeface="Fira Code"/>
                        <a:cs typeface="Fira Code"/>
                        <a:sym typeface="Arial"/>
                      </a:rPr>
                      <m:t>𝒟</m:t>
                    </m:r>
                  </m:oMath>
                </a14:m>
                <a:r>
                  <a:rPr lang="en-US" sz="1300" kern="0" dirty="0">
                    <a:solidFill>
                      <a:schemeClr val="bg1"/>
                    </a:solidFill>
                    <a:latin typeface="SVN-Calling Code" panose="020B0509020202020204" pitchFamily="49" charset="0"/>
                    <a:ea typeface="Fira Code"/>
                    <a:cs typeface="Fira Code"/>
                    <a:sym typeface="Arial"/>
                  </a:rPr>
                  <a:t> using weights </a:t>
                </a:r>
                <a14:m>
                  <m:oMath xmlns:m="http://schemas.openxmlformats.org/officeDocument/2006/math">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r>
                      <a:rPr lang="en-US" sz="1300" i="1" kern="0">
                        <a:solidFill>
                          <a:schemeClr val="bg1"/>
                        </a:solidFill>
                        <a:latin typeface="Cambria Math" panose="02040503050406030204" pitchFamily="18" charset="0"/>
                        <a:ea typeface="Fira Code"/>
                        <a:cs typeface="Fira Code"/>
                        <a:sym typeface="Arial"/>
                      </a:rPr>
                      <m:t>(</m:t>
                    </m:r>
                    <m:r>
                      <a:rPr lang="en-US" sz="1300" i="1" kern="0">
                        <a:solidFill>
                          <a:schemeClr val="bg1"/>
                        </a:solidFill>
                        <a:latin typeface="Cambria Math" panose="02040503050406030204" pitchFamily="18" charset="0"/>
                        <a:ea typeface="Fira Code"/>
                        <a:cs typeface="Fira Code"/>
                        <a:sym typeface="Arial"/>
                      </a:rPr>
                      <m:t>𝑚</m:t>
                    </m:r>
                    <m:r>
                      <a:rPr lang="en-US" sz="1300" i="1" kern="0">
                        <a:solidFill>
                          <a:schemeClr val="bg1"/>
                        </a:solidFill>
                        <a:latin typeface="Cambria Math" panose="02040503050406030204" pitchFamily="18" charset="0"/>
                        <a:ea typeface="Fira Code"/>
                        <a:cs typeface="Fira Code"/>
                        <a:sym typeface="Arial"/>
                      </a:rPr>
                      <m:t>)</m:t>
                    </m:r>
                  </m:oMath>
                </a14:m>
                <a:endParaRPr lang="en-US" sz="1300" kern="0" dirty="0">
                  <a:solidFill>
                    <a:schemeClr val="bg1"/>
                  </a:solidFill>
                  <a:latin typeface="SVN-Calling Code" panose="020B0509020202020204" pitchFamily="49" charset="0"/>
                  <a:ea typeface="Fira Code"/>
                  <a:cs typeface="Fira Code"/>
                  <a:sym typeface="Arial"/>
                </a:endParaRPr>
              </a:p>
              <a:p>
                <a:pPr lvl="0"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 Compute training error:</a:t>
                </a:r>
              </a:p>
              <a:p>
                <a:pPr lvl="0"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a:t>
                </a:r>
                <a14:m>
                  <m:oMath xmlns:m="http://schemas.openxmlformats.org/officeDocument/2006/math">
                    <m:sSub>
                      <m:sSubPr>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𝜀</m:t>
                        </m:r>
                      </m:e>
                      <m:sub>
                        <m:r>
                          <a:rPr lang="en-US" sz="1300" i="1" kern="0">
                            <a:solidFill>
                              <a:schemeClr val="bg1"/>
                            </a:solidFill>
                            <a:latin typeface="Cambria Math" panose="02040503050406030204" pitchFamily="18" charset="0"/>
                            <a:ea typeface="Cambria Math" panose="02040503050406030204" pitchFamily="18" charset="0"/>
                            <a:cs typeface="Fira Code"/>
                            <a:sym typeface="Arial"/>
                          </a:rPr>
                          <m:t>𝑚</m:t>
                        </m:r>
                      </m:sub>
                    </m:sSub>
                    <m:r>
                      <a:rPr lang="en-US" sz="1300" i="1" kern="0">
                        <a:solidFill>
                          <a:schemeClr val="bg1"/>
                        </a:solidFill>
                        <a:latin typeface="Cambria Math" panose="02040503050406030204" pitchFamily="18" charset="0"/>
                        <a:ea typeface="Cambria Math" panose="02040503050406030204" pitchFamily="18" charset="0"/>
                        <a:cs typeface="Fira Code"/>
                        <a:sym typeface="Arial"/>
                      </a:rPr>
                      <m:t>= </m:t>
                    </m:r>
                    <m:f>
                      <m:fPr>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fPr>
                      <m:num>
                        <m:nary>
                          <m:naryPr>
                            <m:chr m:val="∑"/>
                            <m:supHide m:val="on"/>
                            <m:ctrlPr>
                              <a:rPr lang="en-US" sz="1300" i="1" kern="0">
                                <a:solidFill>
                                  <a:schemeClr val="bg1"/>
                                </a:solidFill>
                                <a:latin typeface="Cambria Math" panose="02040503050406030204" pitchFamily="18" charset="0"/>
                                <a:ea typeface="Fira Code"/>
                                <a:cs typeface="Fira Code"/>
                                <a:sym typeface="Arial"/>
                              </a:rPr>
                            </m:ctrlPr>
                          </m:naryPr>
                          <m:sub>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𝑦</m:t>
                                </m:r>
                              </m:e>
                              <m:sub>
                                <m:r>
                                  <a:rPr lang="en-US" sz="1300" i="1" kern="0">
                                    <a:solidFill>
                                      <a:schemeClr val="bg1"/>
                                    </a:solidFill>
                                    <a:latin typeface="Cambria Math" panose="02040503050406030204" pitchFamily="18" charset="0"/>
                                    <a:ea typeface="Fira Code"/>
                                    <a:cs typeface="Fira Code"/>
                                    <a:sym typeface="Arial"/>
                                  </a:rPr>
                                  <m:t>𝑖</m:t>
                                </m:r>
                              </m:sub>
                            </m:sSub>
                            <m:r>
                              <a:rPr lang="en-US" sz="1300" i="1" kern="0">
                                <a:solidFill>
                                  <a:schemeClr val="bg1"/>
                                </a:solidFill>
                                <a:latin typeface="Cambria Math" panose="02040503050406030204" pitchFamily="18" charset="0"/>
                                <a:ea typeface="Fira Code"/>
                                <a:cs typeface="Fira Code"/>
                                <a:sym typeface="Arial"/>
                              </a:rPr>
                              <m:t>≠</m:t>
                            </m:r>
                            <m:r>
                              <a:rPr lang="en-US" sz="1300" i="1" kern="0">
                                <a:solidFill>
                                  <a:schemeClr val="bg1"/>
                                </a:solidFill>
                                <a:latin typeface="Cambria Math" panose="02040503050406030204" pitchFamily="18" charset="0"/>
                                <a:ea typeface="Fira Code"/>
                                <a:cs typeface="Fira Code"/>
                                <a:sym typeface="Arial"/>
                              </a:rPr>
                              <m:t>h</m:t>
                            </m:r>
                            <m:d>
                              <m:dPr>
                                <m:ctrlPr>
                                  <a:rPr lang="en-US" sz="1300" i="1" kern="0">
                                    <a:solidFill>
                                      <a:schemeClr val="bg1"/>
                                    </a:solidFill>
                                    <a:latin typeface="Cambria Math" panose="02040503050406030204" pitchFamily="18" charset="0"/>
                                    <a:ea typeface="Fira Code"/>
                                    <a:cs typeface="Fira Code"/>
                                    <a:sym typeface="Arial"/>
                                  </a:rPr>
                                </m:ctrlPr>
                              </m:dPr>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𝑥</m:t>
                                    </m:r>
                                  </m:e>
                                  <m:sub>
                                    <m:r>
                                      <a:rPr lang="en-US" sz="1300" i="1" kern="0">
                                        <a:solidFill>
                                          <a:schemeClr val="bg1"/>
                                        </a:solidFill>
                                        <a:latin typeface="Cambria Math" panose="02040503050406030204" pitchFamily="18" charset="0"/>
                                        <a:ea typeface="Fira Code"/>
                                        <a:cs typeface="Fira Code"/>
                                        <a:sym typeface="Arial"/>
                                      </a:rPr>
                                      <m:t>𝑖</m:t>
                                    </m:r>
                                  </m:sub>
                                </m:sSub>
                              </m:e>
                            </m:d>
                          </m:sub>
                          <m:sup/>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d>
                              <m:dPr>
                                <m:ctrlPr>
                                  <a:rPr lang="en-US" sz="1300" i="1" kern="0">
                                    <a:solidFill>
                                      <a:schemeClr val="bg1"/>
                                    </a:solidFill>
                                    <a:latin typeface="Cambria Math" panose="02040503050406030204" pitchFamily="18" charset="0"/>
                                    <a:ea typeface="Fira Code"/>
                                    <a:cs typeface="Fira Code"/>
                                    <a:sym typeface="Arial"/>
                                  </a:rPr>
                                </m:ctrlPr>
                              </m:dPr>
                              <m:e>
                                <m:r>
                                  <a:rPr lang="en-US" sz="1300" i="1" kern="0">
                                    <a:solidFill>
                                      <a:schemeClr val="bg1"/>
                                    </a:solidFill>
                                    <a:latin typeface="Cambria Math" panose="02040503050406030204" pitchFamily="18" charset="0"/>
                                    <a:ea typeface="Fira Code"/>
                                    <a:cs typeface="Fira Code"/>
                                    <a:sym typeface="Arial"/>
                                  </a:rPr>
                                  <m:t>𝑚</m:t>
                                </m:r>
                              </m:e>
                            </m:d>
                          </m:e>
                        </m:nary>
                      </m:num>
                      <m:den>
                        <m:nary>
                          <m:naryPr>
                            <m:chr m:val="∑"/>
                            <m:ctrlPr>
                              <a:rPr lang="en-US" sz="1300" i="1" kern="0">
                                <a:solidFill>
                                  <a:schemeClr val="bg1"/>
                                </a:solidFill>
                                <a:latin typeface="Cambria Math" panose="02040503050406030204" pitchFamily="18" charset="0"/>
                                <a:ea typeface="Fira Code"/>
                                <a:cs typeface="Fira Code"/>
                                <a:sym typeface="Arial"/>
                              </a:rPr>
                            </m:ctrlPr>
                          </m:naryPr>
                          <m:sub>
                            <m:r>
                              <a:rPr lang="en-US" sz="1300" i="1" kern="0">
                                <a:solidFill>
                                  <a:schemeClr val="bg1"/>
                                </a:solidFill>
                                <a:latin typeface="Cambria Math" panose="02040503050406030204" pitchFamily="18" charset="0"/>
                                <a:ea typeface="Fira Code"/>
                                <a:cs typeface="Fira Code"/>
                                <a:sym typeface="Arial"/>
                              </a:rPr>
                              <m:t>𝑖</m:t>
                            </m:r>
                            <m:r>
                              <a:rPr lang="en-US" sz="1300" i="1" kern="0">
                                <a:solidFill>
                                  <a:schemeClr val="bg1"/>
                                </a:solidFill>
                                <a:latin typeface="Cambria Math" panose="02040503050406030204" pitchFamily="18" charset="0"/>
                                <a:ea typeface="Fira Code"/>
                                <a:cs typeface="Fira Code"/>
                                <a:sym typeface="Arial"/>
                              </a:rPr>
                              <m:t>=1</m:t>
                            </m:r>
                          </m:sub>
                          <m:sup>
                            <m:r>
                              <a:rPr lang="en-US" sz="1300" i="1" kern="0">
                                <a:solidFill>
                                  <a:schemeClr val="bg1"/>
                                </a:solidFill>
                                <a:latin typeface="Cambria Math" panose="02040503050406030204" pitchFamily="18" charset="0"/>
                                <a:ea typeface="Fira Code"/>
                                <a:cs typeface="Fira Code"/>
                                <a:sym typeface="Arial"/>
                              </a:rPr>
                              <m:t>𝑛</m:t>
                            </m:r>
                          </m:sup>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d>
                              <m:dPr>
                                <m:ctrlPr>
                                  <a:rPr lang="en-US" sz="1300" i="1" kern="0">
                                    <a:solidFill>
                                      <a:schemeClr val="bg1"/>
                                    </a:solidFill>
                                    <a:latin typeface="Cambria Math" panose="02040503050406030204" pitchFamily="18" charset="0"/>
                                    <a:ea typeface="Fira Code"/>
                                    <a:cs typeface="Fira Code"/>
                                    <a:sym typeface="Arial"/>
                                  </a:rPr>
                                </m:ctrlPr>
                              </m:dPr>
                              <m:e>
                                <m:r>
                                  <a:rPr lang="en-US" sz="1300" i="1" kern="0">
                                    <a:solidFill>
                                      <a:schemeClr val="bg1"/>
                                    </a:solidFill>
                                    <a:latin typeface="Cambria Math" panose="02040503050406030204" pitchFamily="18" charset="0"/>
                                    <a:ea typeface="Fira Code"/>
                                    <a:cs typeface="Fira Code"/>
                                    <a:sym typeface="Arial"/>
                                  </a:rPr>
                                  <m:t>𝑚</m:t>
                                </m:r>
                              </m:e>
                            </m:d>
                          </m:e>
                        </m:nary>
                      </m:den>
                    </m:f>
                  </m:oMath>
                </a14:m>
                <a:endParaRPr lang="en-US" sz="1300" kern="0" dirty="0">
                  <a:solidFill>
                    <a:schemeClr val="bg1"/>
                  </a:solidFill>
                  <a:latin typeface="SVN-Calling Code" panose="020B0509020202020204" pitchFamily="49" charset="0"/>
                  <a:ea typeface="Fira Code"/>
                  <a:cs typeface="Fira Code"/>
                  <a:sym typeface="Arial"/>
                </a:endParaRPr>
              </a:p>
              <a:p>
                <a:pPr lvl="0"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-Compute weight </a:t>
                </a:r>
                <a14:m>
                  <m:oMath xmlns:m="http://schemas.openxmlformats.org/officeDocument/2006/math">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𝛼</m:t>
                        </m:r>
                      </m:e>
                      <m:sub>
                        <m:r>
                          <a:rPr lang="en-US" sz="1300" i="1" kern="0">
                            <a:solidFill>
                              <a:schemeClr val="bg1"/>
                            </a:solidFill>
                            <a:latin typeface="Cambria Math" panose="02040503050406030204" pitchFamily="18" charset="0"/>
                            <a:ea typeface="Fira Code"/>
                            <a:cs typeface="Fira Code"/>
                            <a:sym typeface="Arial"/>
                          </a:rPr>
                          <m:t>𝑚</m:t>
                        </m:r>
                      </m:sub>
                    </m:sSub>
                    <m:r>
                      <a:rPr lang="en-US" sz="1300" i="1" kern="0">
                        <a:solidFill>
                          <a:schemeClr val="bg1"/>
                        </a:solidFill>
                        <a:latin typeface="Cambria Math" panose="02040503050406030204" pitchFamily="18" charset="0"/>
                        <a:ea typeface="Fira Code"/>
                        <a:cs typeface="Fira Code"/>
                        <a:sym typeface="Arial"/>
                      </a:rPr>
                      <m:t>:  </m:t>
                    </m:r>
                    <m:sSub>
                      <m:sSubPr>
                        <m:ctrlPr>
                          <a:rPr lang="en-US" sz="1300" i="1" kern="0">
                            <a:solidFill>
                              <a:schemeClr val="bg1"/>
                            </a:solidFill>
                            <a:latin typeface="Cambria Math" panose="02040503050406030204" pitchFamily="18" charset="0"/>
                            <a:ea typeface="Fira Code"/>
                            <a:cs typeface="Fira Code"/>
                            <a:sym typeface="Fira Code"/>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Fira Code"/>
                          </a:rPr>
                          <m:t>𝛼</m:t>
                        </m:r>
                      </m:e>
                      <m:sub>
                        <m:r>
                          <a:rPr lang="en-US" sz="1300" i="1" kern="0">
                            <a:solidFill>
                              <a:schemeClr val="bg1"/>
                            </a:solidFill>
                            <a:latin typeface="Cambria Math" panose="02040503050406030204" pitchFamily="18" charset="0"/>
                            <a:ea typeface="Fira Code"/>
                            <a:cs typeface="Fira Code"/>
                            <a:sym typeface="Fira Code"/>
                          </a:rPr>
                          <m:t>𝑚</m:t>
                        </m:r>
                      </m:sub>
                    </m:sSub>
                    <m:r>
                      <a:rPr lang="en-US" sz="1300" i="1" kern="0">
                        <a:solidFill>
                          <a:schemeClr val="bg1"/>
                        </a:solidFill>
                        <a:latin typeface="Cambria Math" panose="02040503050406030204" pitchFamily="18" charset="0"/>
                        <a:ea typeface="Fira Code"/>
                        <a:cs typeface="Fira Code"/>
                        <a:sym typeface="Fira Code"/>
                      </a:rPr>
                      <m:t>=2</m:t>
                    </m:r>
                    <m:sSub>
                      <m:sSubPr>
                        <m:ctrlPr>
                          <a:rPr lang="en-US" sz="1300" i="1" kern="0">
                            <a:solidFill>
                              <a:schemeClr val="bg1"/>
                            </a:solidFill>
                            <a:latin typeface="Cambria Math" panose="02040503050406030204" pitchFamily="18" charset="0"/>
                            <a:ea typeface="Fira Code"/>
                            <a:cs typeface="Fira Code"/>
                            <a:sym typeface="Fira Code"/>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sz="1300" i="1" kern="0">
                            <a:solidFill>
                              <a:schemeClr val="bg1"/>
                            </a:solidFill>
                            <a:latin typeface="Cambria Math" panose="02040503050406030204" pitchFamily="18" charset="0"/>
                            <a:ea typeface="Fira Code"/>
                            <a:cs typeface="Fira Code"/>
                            <a:sym typeface="Fira Code"/>
                          </a:rPr>
                          <m:t>𝑚</m:t>
                        </m:r>
                      </m:sub>
                    </m:sSub>
                    <m:r>
                      <a:rPr lang="en-US" sz="1300" i="1" kern="0">
                        <a:solidFill>
                          <a:schemeClr val="bg1"/>
                        </a:solidFill>
                        <a:latin typeface="Cambria Math" panose="02040503050406030204" pitchFamily="18" charset="0"/>
                        <a:ea typeface="Fira Code"/>
                        <a:cs typeface="Fira Code"/>
                        <a:sym typeface="Fira Code"/>
                      </a:rPr>
                      <m:t>= </m:t>
                    </m:r>
                    <m:r>
                      <m:rPr>
                        <m:sty m:val="p"/>
                      </m:rPr>
                      <a:rPr lang="en-US" sz="1300" kern="0">
                        <a:solidFill>
                          <a:schemeClr val="bg1"/>
                        </a:solidFill>
                        <a:latin typeface="Cambria Math" panose="02040503050406030204" pitchFamily="18" charset="0"/>
                        <a:ea typeface="Fira Code"/>
                        <a:cs typeface="Fira Code"/>
                        <a:sym typeface="Fira Code"/>
                      </a:rPr>
                      <m:t>ln</m:t>
                    </m:r>
                    <m:r>
                      <a:rPr lang="en-US" sz="1300" i="1" kern="0">
                        <a:solidFill>
                          <a:schemeClr val="bg1"/>
                        </a:solidFill>
                        <a:latin typeface="Cambria Math" panose="02040503050406030204" pitchFamily="18" charset="0"/>
                        <a:ea typeface="Fira Code"/>
                        <a:cs typeface="Fira Code"/>
                        <a:sym typeface="Fira Code"/>
                      </a:rPr>
                      <m:t>⁡(</m:t>
                    </m:r>
                    <m:f>
                      <m:fPr>
                        <m:ctrlPr>
                          <a:rPr lang="en-US" sz="1300" i="1" kern="0">
                            <a:solidFill>
                              <a:schemeClr val="bg1"/>
                            </a:solidFill>
                            <a:latin typeface="Cambria Math" panose="02040503050406030204" pitchFamily="18" charset="0"/>
                            <a:ea typeface="Fira Code"/>
                            <a:cs typeface="Fira Code"/>
                            <a:sym typeface="Fira Code"/>
                          </a:rPr>
                        </m:ctrlPr>
                      </m:fPr>
                      <m:num>
                        <m:r>
                          <a:rPr lang="en-US" sz="1300" i="1" kern="0">
                            <a:solidFill>
                              <a:schemeClr val="bg1"/>
                            </a:solidFill>
                            <a:latin typeface="Cambria Math" panose="02040503050406030204" pitchFamily="18" charset="0"/>
                            <a:ea typeface="Fira Code"/>
                            <a:cs typeface="Fira Code"/>
                            <a:sym typeface="Fira Code"/>
                          </a:rPr>
                          <m:t>1 − </m:t>
                        </m:r>
                        <m:sSub>
                          <m:sSubPr>
                            <m:ctrlPr>
                              <a:rPr lang="en-US" sz="1300" i="1" kern="0">
                                <a:solidFill>
                                  <a:schemeClr val="bg1"/>
                                </a:solidFill>
                                <a:latin typeface="Cambria Math" panose="02040503050406030204" pitchFamily="18" charset="0"/>
                                <a:ea typeface="Fira Code"/>
                                <a:cs typeface="Fira Code"/>
                                <a:sym typeface="Fira Code"/>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Fira Code"/>
                              </a:rPr>
                              <m:t>𝜀</m:t>
                            </m:r>
                          </m:e>
                          <m:sub>
                            <m:r>
                              <a:rPr lang="en-US" sz="1300" i="1" kern="0">
                                <a:solidFill>
                                  <a:schemeClr val="bg1"/>
                                </a:solidFill>
                                <a:latin typeface="Cambria Math" panose="02040503050406030204" pitchFamily="18" charset="0"/>
                                <a:ea typeface="Fira Code"/>
                                <a:cs typeface="Fira Code"/>
                                <a:sym typeface="Fira Code"/>
                              </a:rPr>
                              <m:t>𝑚</m:t>
                            </m:r>
                          </m:sub>
                        </m:sSub>
                      </m:num>
                      <m:den>
                        <m:sSub>
                          <m:sSubPr>
                            <m:ctrlPr>
                              <a:rPr lang="en-US" sz="1300" i="1" kern="0">
                                <a:solidFill>
                                  <a:schemeClr val="bg1"/>
                                </a:solidFill>
                                <a:latin typeface="Cambria Math" panose="02040503050406030204" pitchFamily="18" charset="0"/>
                                <a:ea typeface="Fira Code"/>
                                <a:cs typeface="Fira Code"/>
                                <a:sym typeface="Fira Code"/>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Fira Code"/>
                              </a:rPr>
                              <m:t>𝜀</m:t>
                            </m:r>
                          </m:e>
                          <m:sub>
                            <m:r>
                              <a:rPr lang="en-US" sz="1300" i="1" kern="0">
                                <a:solidFill>
                                  <a:schemeClr val="bg1"/>
                                </a:solidFill>
                                <a:latin typeface="Cambria Math" panose="02040503050406030204" pitchFamily="18" charset="0"/>
                                <a:ea typeface="Fira Code"/>
                                <a:cs typeface="Fira Code"/>
                                <a:sym typeface="Fira Code"/>
                              </a:rPr>
                              <m:t>𝑚</m:t>
                            </m:r>
                          </m:sub>
                        </m:sSub>
                      </m:den>
                    </m:f>
                    <m:r>
                      <a:rPr lang="en-US" sz="1300" i="1" kern="0">
                        <a:solidFill>
                          <a:schemeClr val="bg1"/>
                        </a:solidFill>
                        <a:latin typeface="Cambria Math" panose="02040503050406030204" pitchFamily="18" charset="0"/>
                        <a:ea typeface="Fira Code"/>
                        <a:cs typeface="Fira Code"/>
                        <a:sym typeface="Fira Code"/>
                      </a:rPr>
                      <m:t>)</m:t>
                    </m:r>
                  </m:oMath>
                </a14:m>
                <a:endParaRPr lang="en-US" sz="1300" kern="0" dirty="0">
                  <a:solidFill>
                    <a:schemeClr val="bg1"/>
                  </a:solidFill>
                  <a:latin typeface="SVN-Calling Code" panose="020B0509020202020204" pitchFamily="49" charset="0"/>
                  <a:ea typeface="Fira Code"/>
                  <a:cs typeface="Fira Code"/>
                  <a:sym typeface="Arial"/>
                </a:endParaRPr>
              </a:p>
              <a:p>
                <a:pPr lvl="0"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 Update the weight and normalization it:</a:t>
                </a:r>
              </a:p>
              <a:p>
                <a:pPr lvl="0"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a:t>
                </a:r>
                <a:r>
                  <a:rPr lang="en-US" sz="1300" kern="0" dirty="0">
                    <a:solidFill>
                      <a:schemeClr val="bg1"/>
                    </a:solidFill>
                    <a:latin typeface="Arial"/>
                    <a:ea typeface="Fira Code"/>
                    <a:cs typeface="Fira Code"/>
                    <a:sym typeface="Arial"/>
                  </a:rPr>
                  <a:t> 	</a:t>
                </a:r>
                <a14:m>
                  <m:oMath xmlns:m="http://schemas.openxmlformats.org/officeDocument/2006/math">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d>
                      <m:dPr>
                        <m:ctrlPr>
                          <a:rPr lang="en-US" sz="1300" i="1" kern="0">
                            <a:solidFill>
                              <a:schemeClr val="bg1"/>
                            </a:solidFill>
                            <a:latin typeface="Cambria Math" panose="02040503050406030204" pitchFamily="18" charset="0"/>
                            <a:ea typeface="Fira Code"/>
                            <a:cs typeface="Fira Code"/>
                            <a:sym typeface="Arial"/>
                          </a:rPr>
                        </m:ctrlPr>
                      </m:dPr>
                      <m:e>
                        <m:r>
                          <a:rPr lang="en-US" sz="1300" i="1" kern="0">
                            <a:solidFill>
                              <a:schemeClr val="bg1"/>
                            </a:solidFill>
                            <a:latin typeface="Cambria Math" panose="02040503050406030204" pitchFamily="18" charset="0"/>
                            <a:ea typeface="Fira Code"/>
                            <a:cs typeface="Fira Code"/>
                            <a:sym typeface="Arial"/>
                          </a:rPr>
                          <m:t>𝑚</m:t>
                        </m:r>
                        <m:r>
                          <a:rPr lang="en-US" sz="1300" i="1" kern="0">
                            <a:solidFill>
                              <a:schemeClr val="bg1"/>
                            </a:solidFill>
                            <a:latin typeface="Cambria Math" panose="02040503050406030204" pitchFamily="18" charset="0"/>
                            <a:ea typeface="Fira Code"/>
                            <a:cs typeface="Fira Code"/>
                            <a:sym typeface="Arial"/>
                          </a:rPr>
                          <m:t>+1</m:t>
                        </m:r>
                      </m:e>
                    </m:d>
                    <m:r>
                      <a:rPr lang="en-US" sz="1300" i="1" kern="0">
                        <a:solidFill>
                          <a:schemeClr val="bg1"/>
                        </a:solidFill>
                        <a:latin typeface="Cambria Math" panose="02040503050406030204" pitchFamily="18" charset="0"/>
                        <a:ea typeface="Fira Code"/>
                        <a:cs typeface="Fira Code"/>
                        <a:sym typeface="Arial"/>
                      </a:rPr>
                      <m:t>=</m:t>
                    </m:r>
                    <m:f>
                      <m:fPr>
                        <m:ctrlPr>
                          <a:rPr lang="en-US" sz="1300" i="1" kern="0">
                            <a:solidFill>
                              <a:schemeClr val="bg1"/>
                            </a:solidFill>
                            <a:latin typeface="Cambria Math" panose="02040503050406030204" pitchFamily="18" charset="0"/>
                            <a:ea typeface="Fira Code"/>
                            <a:cs typeface="Fira Code"/>
                            <a:sym typeface="Arial"/>
                          </a:rPr>
                        </m:ctrlPr>
                      </m:fPr>
                      <m:num>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d>
                          <m:dPr>
                            <m:ctrlPr>
                              <a:rPr lang="en-US" sz="1300" i="1" kern="0">
                                <a:solidFill>
                                  <a:schemeClr val="bg1"/>
                                </a:solidFill>
                                <a:latin typeface="Cambria Math" panose="02040503050406030204" pitchFamily="18" charset="0"/>
                                <a:ea typeface="Fira Code"/>
                                <a:cs typeface="Fira Code"/>
                                <a:sym typeface="Arial"/>
                              </a:rPr>
                            </m:ctrlPr>
                          </m:dPr>
                          <m:e>
                            <m:r>
                              <a:rPr lang="en-US" sz="1300" i="1" kern="0">
                                <a:solidFill>
                                  <a:schemeClr val="bg1"/>
                                </a:solidFill>
                                <a:latin typeface="Cambria Math" panose="02040503050406030204" pitchFamily="18" charset="0"/>
                                <a:ea typeface="Fira Code"/>
                                <a:cs typeface="Fira Code"/>
                                <a:sym typeface="Arial"/>
                              </a:rPr>
                              <m:t>𝑚</m:t>
                            </m:r>
                          </m:e>
                        </m:d>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𝛼</m:t>
                                </m:r>
                              </m:e>
                              <m:sub>
                                <m:r>
                                  <a:rPr lang="en-US" sz="1300" i="1" kern="0">
                                    <a:solidFill>
                                      <a:schemeClr val="bg1"/>
                                    </a:solidFill>
                                    <a:latin typeface="Cambria Math" panose="02040503050406030204" pitchFamily="18" charset="0"/>
                                    <a:ea typeface="Fira Code"/>
                                    <a:cs typeface="Fira Code"/>
                                    <a:sym typeface="Arial"/>
                                  </a:rPr>
                                  <m:t>𝑚</m:t>
                                </m:r>
                              </m:sub>
                            </m:sSub>
                            <m:r>
                              <m:rPr>
                                <m:sty m:val="p"/>
                              </m:rPr>
                              <a:rPr lang="en-US" sz="1300" kern="0">
                                <a:solidFill>
                                  <a:schemeClr val="bg1"/>
                                </a:solidFill>
                                <a:latin typeface="Cambria Math" panose="02040503050406030204" pitchFamily="18" charset="0"/>
                                <a:ea typeface="Fira Code"/>
                                <a:cs typeface="Fira Code"/>
                                <a:sym typeface="Arial"/>
                              </a:rPr>
                              <m:t>II</m:t>
                            </m:r>
                            <m:d>
                              <m:dPr>
                                <m:ctrlPr>
                                  <a:rPr lang="en-US" sz="1300" i="1" kern="0">
                                    <a:solidFill>
                                      <a:schemeClr val="bg1"/>
                                    </a:solidFill>
                                    <a:latin typeface="Cambria Math" panose="02040503050406030204" pitchFamily="18" charset="0"/>
                                    <a:ea typeface="Fira Code"/>
                                    <a:cs typeface="Fira Code"/>
                                    <a:sym typeface="Arial"/>
                                  </a:rPr>
                                </m:ctrlPr>
                              </m:dPr>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𝑦</m:t>
                                    </m:r>
                                  </m:e>
                                  <m:sub>
                                    <m:r>
                                      <a:rPr lang="en-US" sz="1300" i="1" kern="0">
                                        <a:solidFill>
                                          <a:schemeClr val="bg1"/>
                                        </a:solidFill>
                                        <a:latin typeface="Cambria Math" panose="02040503050406030204" pitchFamily="18" charset="0"/>
                                        <a:ea typeface="Fira Code"/>
                                        <a:cs typeface="Fira Code"/>
                                        <a:sym typeface="Arial"/>
                                      </a:rPr>
                                      <m:t>𝑖</m:t>
                                    </m:r>
                                  </m:sub>
                                </m:sSub>
                                <m:r>
                                  <a:rPr lang="en-US" sz="1300" i="1" kern="0">
                                    <a:solidFill>
                                      <a:schemeClr val="bg1"/>
                                    </a:solidFill>
                                    <a:latin typeface="Cambria Math" panose="02040503050406030204" pitchFamily="18" charset="0"/>
                                    <a:ea typeface="Fira Code"/>
                                    <a:cs typeface="Fira Code"/>
                                    <a:sym typeface="Arial"/>
                                  </a:rPr>
                                  <m:t>≠</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h</m:t>
                                    </m:r>
                                  </m:e>
                                  <m:sub>
                                    <m:r>
                                      <a:rPr lang="en-US" sz="1300" i="1" kern="0">
                                        <a:solidFill>
                                          <a:schemeClr val="bg1"/>
                                        </a:solidFill>
                                        <a:latin typeface="Cambria Math" panose="02040503050406030204" pitchFamily="18" charset="0"/>
                                        <a:ea typeface="Fira Code"/>
                                        <a:cs typeface="Fira Code"/>
                                        <a:sym typeface="Arial"/>
                                      </a:rPr>
                                      <m:t>𝑚</m:t>
                                    </m:r>
                                  </m:sub>
                                </m:sSub>
                                <m:d>
                                  <m:dPr>
                                    <m:ctrlPr>
                                      <a:rPr lang="en-US" sz="1300" i="1" kern="0">
                                        <a:solidFill>
                                          <a:schemeClr val="bg1"/>
                                        </a:solidFill>
                                        <a:latin typeface="Cambria Math" panose="02040503050406030204" pitchFamily="18" charset="0"/>
                                        <a:ea typeface="Fira Code"/>
                                        <a:cs typeface="Fira Code"/>
                                        <a:sym typeface="Arial"/>
                                      </a:rPr>
                                    </m:ctrlPr>
                                  </m:dPr>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𝑥</m:t>
                                        </m:r>
                                      </m:e>
                                      <m:sub>
                                        <m:r>
                                          <a:rPr lang="en-US" sz="1300" i="1" kern="0">
                                            <a:solidFill>
                                              <a:schemeClr val="bg1"/>
                                            </a:solidFill>
                                            <a:latin typeface="Cambria Math" panose="02040503050406030204" pitchFamily="18" charset="0"/>
                                            <a:ea typeface="Fira Code"/>
                                            <a:cs typeface="Fira Code"/>
                                            <a:sym typeface="Arial"/>
                                          </a:rPr>
                                          <m:t>𝑖</m:t>
                                        </m:r>
                                      </m:sub>
                                    </m:sSub>
                                  </m:e>
                                </m:d>
                              </m:e>
                            </m:d>
                          </m:sup>
                        </m:sSup>
                      </m:num>
                      <m:den>
                        <m:r>
                          <a:rPr lang="en-US" sz="1300" i="1" kern="0">
                            <a:solidFill>
                              <a:schemeClr val="bg1"/>
                            </a:solidFill>
                            <a:latin typeface="Cambria Math" panose="02040503050406030204" pitchFamily="18" charset="0"/>
                            <a:ea typeface="Fira Code"/>
                            <a:cs typeface="Fira Code"/>
                            <a:sym typeface="Arial"/>
                          </a:rPr>
                          <m:t>𝑍</m:t>
                        </m:r>
                      </m:den>
                    </m:f>
                  </m:oMath>
                </a14:m>
                <a:r>
                  <a:rPr lang="en-US" sz="1300" kern="0" dirty="0">
                    <a:solidFill>
                      <a:schemeClr val="bg1"/>
                    </a:solidFill>
                    <a:latin typeface="SVN-Calling Code" panose="020B0509020202020204" pitchFamily="49" charset="0"/>
                    <a:ea typeface="Fira Code"/>
                    <a:cs typeface="Fira Code"/>
                    <a:sym typeface="Arial"/>
                  </a:rPr>
                  <a:t> (Z is normalization factor, 					for </a:t>
                </a:r>
                <a14:m>
                  <m:oMath xmlns:m="http://schemas.openxmlformats.org/officeDocument/2006/math">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d>
                      <m:dPr>
                        <m:ctrlPr>
                          <a:rPr lang="en-US" sz="1300" i="1" kern="0">
                            <a:solidFill>
                              <a:schemeClr val="bg1"/>
                            </a:solidFill>
                            <a:latin typeface="Cambria Math" panose="02040503050406030204" pitchFamily="18" charset="0"/>
                            <a:ea typeface="Fira Code"/>
                            <a:cs typeface="Fira Code"/>
                            <a:sym typeface="Arial"/>
                          </a:rPr>
                        </m:ctrlPr>
                      </m:dPr>
                      <m:e>
                        <m:r>
                          <a:rPr lang="en-US" sz="1300" i="1" kern="0">
                            <a:solidFill>
                              <a:schemeClr val="bg1"/>
                            </a:solidFill>
                            <a:latin typeface="Cambria Math" panose="02040503050406030204" pitchFamily="18" charset="0"/>
                            <a:ea typeface="Fira Code"/>
                            <a:cs typeface="Fira Code"/>
                            <a:sym typeface="Arial"/>
                          </a:rPr>
                          <m:t>𝑀</m:t>
                        </m:r>
                        <m:r>
                          <a:rPr lang="en-US" sz="1300" i="1" kern="0">
                            <a:solidFill>
                              <a:schemeClr val="bg1"/>
                            </a:solidFill>
                            <a:latin typeface="Cambria Math" panose="02040503050406030204" pitchFamily="18" charset="0"/>
                            <a:ea typeface="Fira Code"/>
                            <a:cs typeface="Fira Code"/>
                            <a:sym typeface="Arial"/>
                          </a:rPr>
                          <m:t>+1</m:t>
                        </m:r>
                      </m:e>
                    </m:d>
                  </m:oMath>
                </a14:m>
                <a:r>
                  <a:rPr lang="en-US" sz="1300" kern="0" dirty="0">
                    <a:solidFill>
                      <a:schemeClr val="bg1"/>
                    </a:solidFill>
                    <a:latin typeface="SVN-Calling Code" panose="020B0509020202020204" pitchFamily="49" charset="0"/>
                    <a:ea typeface="Fira Code"/>
                    <a:cs typeface="Fira Code"/>
                    <a:sym typeface="Arial"/>
                  </a:rPr>
                  <a:t> distribution) 	</a:t>
                </a:r>
              </a:p>
            </p:txBody>
          </p:sp>
        </mc:Choice>
        <mc:Fallback>
          <p:sp>
            <p:nvSpPr>
              <p:cNvPr id="11" name="TextBox 10">
                <a:extLst>
                  <a:ext uri="{FF2B5EF4-FFF2-40B4-BE49-F238E27FC236}">
                    <a16:creationId xmlns:a16="http://schemas.microsoft.com/office/drawing/2014/main" id="{4E5E48BD-5097-8259-AEF4-1334A80FAFC8}"/>
                  </a:ext>
                </a:extLst>
              </p:cNvPr>
              <p:cNvSpPr txBox="1">
                <a:spLocks noRot="1" noChangeAspect="1" noMove="1" noResize="1" noEditPoints="1" noAdjustHandles="1" noChangeArrowheads="1" noChangeShapeType="1" noTextEdit="1"/>
              </p:cNvSpPr>
              <p:nvPr/>
            </p:nvSpPr>
            <p:spPr>
              <a:xfrm>
                <a:off x="985457" y="1305357"/>
                <a:ext cx="7345543" cy="3200813"/>
              </a:xfrm>
              <a:prstGeom prst="rect">
                <a:avLst/>
              </a:prstGeom>
              <a:blipFill>
                <a:blip r:embed="rId5"/>
                <a:stretch>
                  <a:fillRect l="-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D25F84A-5D1D-077A-03E6-D9834A8C1E81}"/>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3" name="Google Shape;603;p37">
            <a:extLst>
              <a:ext uri="{FF2B5EF4-FFF2-40B4-BE49-F238E27FC236}">
                <a16:creationId xmlns:a16="http://schemas.microsoft.com/office/drawing/2014/main" id="{B14C15F7-7D83-627A-CB1F-BB38D27993C3}"/>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
        <p:nvSpPr>
          <p:cNvPr id="5" name="TextBox 4">
            <a:extLst>
              <a:ext uri="{FF2B5EF4-FFF2-40B4-BE49-F238E27FC236}">
                <a16:creationId xmlns:a16="http://schemas.microsoft.com/office/drawing/2014/main" id="{ECF11B83-C52A-53DB-AF44-1A78E438A748}"/>
              </a:ext>
            </a:extLst>
          </p:cNvPr>
          <p:cNvSpPr txBox="1"/>
          <p:nvPr/>
        </p:nvSpPr>
        <p:spPr>
          <a:xfrm>
            <a:off x="3670796" y="356556"/>
            <a:ext cx="4699000" cy="400110"/>
          </a:xfrm>
          <a:prstGeom prst="rect">
            <a:avLst/>
          </a:prstGeom>
          <a:noFill/>
        </p:spPr>
        <p:txBody>
          <a:bodyPr wrap="square">
            <a:spAutoFit/>
          </a:bodyPr>
          <a:lstStyle/>
          <a:p>
            <a:r>
              <a:rPr lang="en-US" sz="2000" kern="1200" dirty="0">
                <a:solidFill>
                  <a:srgbClr val="D9D9D9"/>
                </a:solidFill>
                <a:effectLst/>
                <a:latin typeface="Oswald" pitchFamily="2" charset="0"/>
                <a:ea typeface="+mn-ea"/>
                <a:cs typeface="Times New Roman" panose="02020603050405020304" pitchFamily="18" charset="0"/>
              </a:rPr>
              <a:t>/AdaBoost</a:t>
            </a:r>
            <a:endParaRPr lang="en-US" sz="20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2A2C94D-F29A-FBCA-B3A0-DC18D6757B82}"/>
                  </a:ext>
                </a:extLst>
              </p:cNvPr>
              <p:cNvSpPr txBox="1"/>
              <p:nvPr/>
            </p:nvSpPr>
            <p:spPr>
              <a:xfrm>
                <a:off x="1886339" y="1049853"/>
                <a:ext cx="4699000" cy="292388"/>
              </a:xfrm>
              <a:prstGeom prst="rect">
                <a:avLst/>
              </a:prstGeom>
              <a:noFill/>
            </p:spPr>
            <p:txBody>
              <a:bodyPr wrap="square">
                <a:spAutoFit/>
              </a:bodyPr>
              <a:lstStyle/>
              <a:p>
                <a:pPr marL="115888" indent="0">
                  <a:buNone/>
                </a:pPr>
                <a:r>
                  <a:rPr lang="en-US" sz="1300" dirty="0">
                    <a:solidFill>
                      <a:schemeClr val="bg1"/>
                    </a:solidFill>
                    <a:latin typeface="SVN-Calling Code" panose="020B0509020202020204" pitchFamily="49" charset="0"/>
                  </a:rPr>
                  <a:t>(</a:t>
                </a:r>
                <a14:m>
                  <m:oMath xmlns:m="http://schemas.openxmlformats.org/officeDocument/2006/math">
                    <m:r>
                      <a:rPr lang="en-US" sz="1300" i="1" smtClean="0">
                        <a:solidFill>
                          <a:schemeClr val="bg1"/>
                        </a:solidFill>
                        <a:latin typeface="Cambria Math" panose="02040503050406030204" pitchFamily="18" charset="0"/>
                        <a:ea typeface="Cambria Math" panose="02040503050406030204" pitchFamily="18" charset="0"/>
                      </a:rPr>
                      <m:t>ℱ</m:t>
                    </m:r>
                    <m:r>
                      <a:rPr lang="en-US" sz="1300" b="0" i="1" smtClean="0">
                        <a:solidFill>
                          <a:schemeClr val="bg1"/>
                        </a:solidFill>
                        <a:latin typeface="Cambria Math" panose="02040503050406030204" pitchFamily="18" charset="0"/>
                        <a:ea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𝒟</m:t>
                    </m:r>
                  </m:oMath>
                </a14:m>
                <a:r>
                  <a:rPr lang="en-US" sz="1300" dirty="0">
                    <a:solidFill>
                      <a:schemeClr val="bg1"/>
                    </a:solidFill>
                    <a:latin typeface="SVN-Calling Code" panose="020B0509020202020204" pitchFamily="49" charset="0"/>
                  </a:rPr>
                  <a:t>)</a:t>
                </a:r>
              </a:p>
            </p:txBody>
          </p:sp>
        </mc:Choice>
        <mc:Fallback>
          <p:sp>
            <p:nvSpPr>
              <p:cNvPr id="9" name="TextBox 8">
                <a:extLst>
                  <a:ext uri="{FF2B5EF4-FFF2-40B4-BE49-F238E27FC236}">
                    <a16:creationId xmlns:a16="http://schemas.microsoft.com/office/drawing/2014/main" id="{62A2C94D-F29A-FBCA-B3A0-DC18D6757B82}"/>
                  </a:ext>
                </a:extLst>
              </p:cNvPr>
              <p:cNvSpPr txBox="1">
                <a:spLocks noRot="1" noChangeAspect="1" noMove="1" noResize="1" noEditPoints="1" noAdjustHandles="1" noChangeArrowheads="1" noChangeShapeType="1" noTextEdit="1"/>
              </p:cNvSpPr>
              <p:nvPr/>
            </p:nvSpPr>
            <p:spPr>
              <a:xfrm>
                <a:off x="1886339" y="1049853"/>
                <a:ext cx="4699000" cy="292388"/>
              </a:xfrm>
              <a:prstGeom prst="rect">
                <a:avLst/>
              </a:prstGeom>
              <a:blipFill>
                <a:blip r:embed="rId6"/>
                <a:stretch>
                  <a:fillRect t="-2083" b="-16667"/>
                </a:stretch>
              </a:blipFill>
            </p:spPr>
            <p:txBody>
              <a:bodyPr/>
              <a:lstStyle/>
              <a:p>
                <a:r>
                  <a:rPr lang="en-US">
                    <a:noFill/>
                  </a:rPr>
                  <a:t> </a:t>
                </a:r>
              </a:p>
            </p:txBody>
          </p:sp>
        </mc:Fallback>
      </mc:AlternateContent>
      <p:sp>
        <p:nvSpPr>
          <p:cNvPr id="10" name="Subtitle 2">
            <a:extLst>
              <a:ext uri="{FF2B5EF4-FFF2-40B4-BE49-F238E27FC236}">
                <a16:creationId xmlns:a16="http://schemas.microsoft.com/office/drawing/2014/main" id="{1E460A15-8390-709F-963E-EC9E77D3EA18}"/>
              </a:ext>
            </a:extLst>
          </p:cNvPr>
          <p:cNvSpPr txBox="1">
            <a:spLocks/>
          </p:cNvSpPr>
          <p:nvPr/>
        </p:nvSpPr>
        <p:spPr>
          <a:xfrm>
            <a:off x="1117229" y="1071813"/>
            <a:ext cx="1153587" cy="302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AdaBoost </a:t>
            </a:r>
          </a:p>
        </p:txBody>
      </p:sp>
    </p:spTree>
    <p:extLst>
      <p:ext uri="{BB962C8B-B14F-4D97-AF65-F5344CB8AC3E}">
        <p14:creationId xmlns:p14="http://schemas.microsoft.com/office/powerpoint/2010/main" val="241561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30" name="Google Shape;565;p35">
            <a:extLst>
              <a:ext uri="{FF2B5EF4-FFF2-40B4-BE49-F238E27FC236}">
                <a16:creationId xmlns:a16="http://schemas.microsoft.com/office/drawing/2014/main" id="{D59B18CA-2AFB-56A5-6243-7128EE12E29B}"/>
              </a:ext>
            </a:extLst>
          </p:cNvPr>
          <p:cNvSpPr/>
          <p:nvPr/>
        </p:nvSpPr>
        <p:spPr>
          <a:xfrm rot="5400000">
            <a:off x="1094369" y="1138146"/>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E5E48BD-5097-8259-AEF4-1334A80FAFC8}"/>
                  </a:ext>
                </a:extLst>
              </p:cNvPr>
              <p:cNvSpPr txBox="1"/>
              <p:nvPr/>
            </p:nvSpPr>
            <p:spPr>
              <a:xfrm>
                <a:off x="985457" y="1305357"/>
                <a:ext cx="7345543" cy="2783967"/>
              </a:xfrm>
              <a:prstGeom prst="rect">
                <a:avLst/>
              </a:prstGeom>
              <a:noFill/>
            </p:spPr>
            <p:txBody>
              <a:bodyPr wrap="square">
                <a:spAutoFit/>
              </a:bodyPr>
              <a:lstStyle/>
              <a:p>
                <a:pPr marL="285750" lvl="0" indent="-285750" defTabSz="914400" eaLnBrk="0" fontAlgn="base" hangingPunct="0">
                  <a:spcBef>
                    <a:spcPts val="600"/>
                  </a:spcBef>
                  <a:spcAft>
                    <a:spcPct val="0"/>
                  </a:spcAft>
                  <a:buClr>
                    <a:srgbClr val="FF6600"/>
                  </a:buClr>
                  <a:buFont typeface="Arial" panose="020B0604020202020204" pitchFamily="34" charset="0"/>
                  <a:buChar char="•"/>
                </a:pPr>
                <a:r>
                  <a:rPr lang="en-US" sz="1300" kern="0" dirty="0">
                    <a:solidFill>
                      <a:schemeClr val="bg1"/>
                    </a:solidFill>
                    <a:latin typeface="SVN-Calling Code" panose="020B0509020202020204" pitchFamily="49" charset="0"/>
                    <a:ea typeface="Fira Code"/>
                    <a:cs typeface="Fira Code"/>
                    <a:sym typeface="Arial"/>
                  </a:rPr>
                  <a:t>Update final model: </a:t>
                </a:r>
                <a14:m>
                  <m:oMath xmlns:m="http://schemas.openxmlformats.org/officeDocument/2006/math">
                    <m:r>
                      <a:rPr lang="en-US" sz="1300" i="1" kern="0">
                        <a:solidFill>
                          <a:schemeClr val="bg1"/>
                        </a:solidFill>
                        <a:latin typeface="Cambria Math" panose="02040503050406030204" pitchFamily="18" charset="0"/>
                        <a:ea typeface="Fira Code"/>
                        <a:cs typeface="Fira Code"/>
                        <a:sym typeface="Arial"/>
                      </a:rPr>
                      <m:t>𝑓</m:t>
                    </m:r>
                    <m:d>
                      <m:dPr>
                        <m:ctrlPr>
                          <a:rPr lang="en-US" sz="1300" i="1" kern="0">
                            <a:solidFill>
                              <a:schemeClr val="bg1"/>
                            </a:solidFill>
                            <a:latin typeface="Cambria Math" panose="02040503050406030204" pitchFamily="18" charset="0"/>
                            <a:ea typeface="Fira Code"/>
                            <a:cs typeface="Fira Code"/>
                            <a:sym typeface="Arial"/>
                          </a:rPr>
                        </m:ctrlPr>
                      </m:dPr>
                      <m:e>
                        <m:r>
                          <a:rPr lang="en-US" sz="1300" i="1" kern="0">
                            <a:solidFill>
                              <a:schemeClr val="bg1"/>
                            </a:solidFill>
                            <a:latin typeface="Cambria Math" panose="02040503050406030204" pitchFamily="18" charset="0"/>
                            <a:ea typeface="Fira Code"/>
                            <a:cs typeface="Fira Code"/>
                            <a:sym typeface="Arial"/>
                          </a:rPr>
                          <m:t>𝑥</m:t>
                        </m:r>
                      </m:e>
                    </m:d>
                    <m:r>
                      <a:rPr lang="en-US" sz="1300" i="1" kern="0">
                        <a:solidFill>
                          <a:schemeClr val="bg1"/>
                        </a:solidFill>
                        <a:latin typeface="Cambria Math" panose="02040503050406030204" pitchFamily="18" charset="0"/>
                        <a:ea typeface="Fira Code"/>
                        <a:cs typeface="Fira Code"/>
                        <a:sym typeface="Arial"/>
                      </a:rPr>
                      <m:t>=</m:t>
                    </m:r>
                    <m:r>
                      <a:rPr lang="en-US" sz="1300" i="1" kern="0">
                        <a:solidFill>
                          <a:schemeClr val="bg1"/>
                        </a:solidFill>
                        <a:latin typeface="Cambria Math" panose="02040503050406030204" pitchFamily="18" charset="0"/>
                        <a:ea typeface="Fira Code"/>
                        <a:cs typeface="Fira Code"/>
                        <a:sym typeface="Arial"/>
                      </a:rPr>
                      <m:t>𝑠𝑖𝑔𝑛</m:t>
                    </m:r>
                    <m:r>
                      <a:rPr lang="en-US" sz="1300" i="1" kern="0">
                        <a:solidFill>
                          <a:schemeClr val="bg1"/>
                        </a:solidFill>
                        <a:latin typeface="Cambria Math" panose="02040503050406030204" pitchFamily="18" charset="0"/>
                        <a:ea typeface="Fira Code"/>
                        <a:cs typeface="Fira Code"/>
                        <a:sym typeface="Arial"/>
                      </a:rPr>
                      <m:t>(</m:t>
                    </m:r>
                    <m:nary>
                      <m:naryPr>
                        <m:chr m:val="∑"/>
                        <m:ctrlPr>
                          <a:rPr lang="en-US" sz="1300" i="1" kern="0">
                            <a:solidFill>
                              <a:schemeClr val="bg1"/>
                            </a:solidFill>
                            <a:latin typeface="Cambria Math" panose="02040503050406030204" pitchFamily="18" charset="0"/>
                            <a:ea typeface="Fira Code"/>
                            <a:cs typeface="Fira Code"/>
                            <a:sym typeface="Arial"/>
                          </a:rPr>
                        </m:ctrlPr>
                      </m:naryPr>
                      <m:sub>
                        <m:r>
                          <m:rPr>
                            <m:brk m:alnAt="23"/>
                          </m:rPr>
                          <a:rPr lang="en-US" sz="1300" i="1" kern="0">
                            <a:solidFill>
                              <a:schemeClr val="bg1"/>
                            </a:solidFill>
                            <a:latin typeface="Cambria Math" panose="02040503050406030204" pitchFamily="18" charset="0"/>
                            <a:ea typeface="Fira Code"/>
                            <a:cs typeface="Fira Code"/>
                            <a:sym typeface="Arial"/>
                          </a:rPr>
                          <m:t>𝑚</m:t>
                        </m:r>
                        <m:r>
                          <a:rPr lang="en-US" sz="1300" i="1" kern="0">
                            <a:solidFill>
                              <a:schemeClr val="bg1"/>
                            </a:solidFill>
                            <a:latin typeface="Cambria Math" panose="02040503050406030204" pitchFamily="18" charset="0"/>
                            <a:ea typeface="Fira Code"/>
                            <a:cs typeface="Fira Code"/>
                            <a:sym typeface="Arial"/>
                          </a:rPr>
                          <m:t>=1</m:t>
                        </m:r>
                      </m:sub>
                      <m:sup>
                        <m:r>
                          <a:rPr lang="en-US" sz="1300" i="1" kern="0">
                            <a:solidFill>
                              <a:schemeClr val="bg1"/>
                            </a:solidFill>
                            <a:latin typeface="Cambria Math" panose="02040503050406030204" pitchFamily="18" charset="0"/>
                            <a:ea typeface="Fira Code"/>
                            <a:cs typeface="Fira Code"/>
                            <a:sym typeface="Arial"/>
                          </a:rPr>
                          <m:t>𝑀</m:t>
                        </m:r>
                      </m:sup>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h</m:t>
                            </m:r>
                          </m:e>
                          <m:sub>
                            <m:r>
                              <a:rPr lang="en-US" sz="1300" i="1" kern="0">
                                <a:solidFill>
                                  <a:schemeClr val="bg1"/>
                                </a:solidFill>
                                <a:latin typeface="Cambria Math" panose="02040503050406030204" pitchFamily="18" charset="0"/>
                                <a:ea typeface="Fira Code"/>
                                <a:cs typeface="Fira Code"/>
                                <a:sym typeface="Arial"/>
                              </a:rPr>
                              <m:t>𝑚</m:t>
                            </m:r>
                          </m:sub>
                        </m:sSub>
                        <m:sSub>
                          <m:sSubPr>
                            <m:ctrlPr>
                              <a:rPr lang="en-US" altLang="en-US" sz="1300" i="1" kern="0">
                                <a:solidFill>
                                  <a:schemeClr val="bg1"/>
                                </a:solidFill>
                                <a:latin typeface="Cambria Math" panose="02040503050406030204" pitchFamily="18" charset="0"/>
                                <a:ea typeface="Fira Code"/>
                                <a:cs typeface="Fira Code"/>
                                <a:sym typeface="Fira Code"/>
                              </a:rPr>
                            </m:ctrlPr>
                          </m:sSubPr>
                          <m:e>
                            <m:r>
                              <a:rPr lang="en-US" altLang="en-US" sz="1300" i="1" kern="0">
                                <a:solidFill>
                                  <a:schemeClr val="bg1"/>
                                </a:solidFill>
                                <a:latin typeface="Cambria Math" panose="02040503050406030204" pitchFamily="18" charset="0"/>
                                <a:ea typeface="Cambria Math" panose="02040503050406030204" pitchFamily="18" charset="0"/>
                                <a:cs typeface="Fira Code"/>
                                <a:sym typeface="Fira Code"/>
                              </a:rPr>
                              <m:t>𝛼</m:t>
                            </m:r>
                          </m:e>
                          <m:sub>
                            <m:r>
                              <a:rPr lang="en-US" altLang="en-US" sz="1300" i="1" kern="0">
                                <a:solidFill>
                                  <a:schemeClr val="bg1"/>
                                </a:solidFill>
                                <a:latin typeface="Cambria Math" panose="02040503050406030204" pitchFamily="18" charset="0"/>
                                <a:ea typeface="Fira Code"/>
                                <a:cs typeface="Fira Code"/>
                                <a:sym typeface="Fira Code"/>
                              </a:rPr>
                              <m:t>𝑚</m:t>
                            </m:r>
                          </m:sub>
                        </m:sSub>
                        <m:d>
                          <m:dPr>
                            <m:ctrlPr>
                              <a:rPr lang="en-US" altLang="en-US" sz="1300" i="1" kern="0">
                                <a:solidFill>
                                  <a:schemeClr val="bg1"/>
                                </a:solidFill>
                                <a:latin typeface="Cambria Math" panose="02040503050406030204" pitchFamily="18" charset="0"/>
                                <a:ea typeface="Fira Code"/>
                                <a:cs typeface="Fira Code"/>
                                <a:sym typeface="Fira Code"/>
                              </a:rPr>
                            </m:ctrlPr>
                          </m:dPr>
                          <m:e>
                            <m:r>
                              <a:rPr lang="en-US" sz="1300" i="1" kern="0">
                                <a:solidFill>
                                  <a:schemeClr val="bg1"/>
                                </a:solidFill>
                                <a:latin typeface="Cambria Math" panose="02040503050406030204" pitchFamily="18" charset="0"/>
                                <a:ea typeface="Fira Code"/>
                                <a:cs typeface="Fira Code"/>
                                <a:sym typeface="Arial"/>
                              </a:rPr>
                              <m:t>𝑥</m:t>
                            </m:r>
                          </m:e>
                        </m:d>
                      </m:e>
                    </m:nary>
                    <m:r>
                      <a:rPr lang="en-US" sz="1300" i="1" kern="0">
                        <a:solidFill>
                          <a:schemeClr val="bg1"/>
                        </a:solidFill>
                        <a:latin typeface="Cambria Math" panose="02040503050406030204" pitchFamily="18" charset="0"/>
                        <a:ea typeface="Fira Code"/>
                        <a:cs typeface="Fira Code"/>
                        <a:sym typeface="Arial"/>
                      </a:rPr>
                      <m:t>) </m:t>
                    </m:r>
                  </m:oMath>
                </a14:m>
                <a:endParaRPr lang="en-US" sz="1300" kern="0" dirty="0">
                  <a:solidFill>
                    <a:schemeClr val="bg1"/>
                  </a:solidFill>
                  <a:latin typeface="SVN-Calling Code" panose="020B0509020202020204" pitchFamily="49" charset="0"/>
                  <a:ea typeface="Fira Code"/>
                  <a:cs typeface="Fira Code"/>
                  <a:sym typeface="Arial"/>
                </a:endParaRPr>
              </a:p>
              <a:p>
                <a:pPr marL="285750" lvl="0" indent="-285750" defTabSz="914400" eaLnBrk="0" fontAlgn="base" hangingPunct="0">
                  <a:spcBef>
                    <a:spcPts val="600"/>
                  </a:spcBef>
                  <a:spcAft>
                    <a:spcPct val="0"/>
                  </a:spcAft>
                  <a:buClr>
                    <a:srgbClr val="FF6600"/>
                  </a:buClr>
                  <a:buFont typeface="Arial" panose="020B0604020202020204" pitchFamily="34" charset="0"/>
                  <a:buChar char="•"/>
                </a:pPr>
                <a:r>
                  <a:rPr lang="en-US" sz="1300" kern="0" dirty="0">
                    <a:solidFill>
                      <a:schemeClr val="bg1"/>
                    </a:solidFill>
                    <a:latin typeface="SVN-Calling Code" panose="020B0509020202020204" pitchFamily="49" charset="0"/>
                    <a:ea typeface="Fira Code"/>
                    <a:cs typeface="Fira Code"/>
                    <a:sym typeface="Arial"/>
                  </a:rPr>
                  <a:t>Analyzing training error:</a:t>
                </a:r>
              </a:p>
              <a:p>
                <a:pPr marL="0" lvl="8"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training error(</a:t>
                </a:r>
                <a14:m>
                  <m:oMath xmlns:m="http://schemas.openxmlformats.org/officeDocument/2006/math">
                    <m:r>
                      <a:rPr lang="en-US" sz="1300" i="1" kern="0">
                        <a:solidFill>
                          <a:schemeClr val="bg1"/>
                        </a:solidFill>
                        <a:latin typeface="Cambria Math" panose="02040503050406030204" pitchFamily="18" charset="0"/>
                        <a:ea typeface="Fira Code"/>
                        <a:cs typeface="Fira Code"/>
                        <a:sym typeface="Arial"/>
                      </a:rPr>
                      <m:t>𝑓</m:t>
                    </m:r>
                  </m:oMath>
                </a14:m>
                <a:r>
                  <a:rPr lang="en-US" sz="1300" kern="0" dirty="0">
                    <a:solidFill>
                      <a:schemeClr val="bg1"/>
                    </a:solidFill>
                    <a:latin typeface="SVN-Calling Code" panose="020B0509020202020204" pitchFamily="49" charset="0"/>
                    <a:ea typeface="Fira Code"/>
                    <a:cs typeface="Fira Code"/>
                    <a:sym typeface="Arial"/>
                  </a:rPr>
                  <a:t>) </a:t>
                </a:r>
                <a14:m>
                  <m:oMath xmlns:m="http://schemas.openxmlformats.org/officeDocument/2006/math">
                    <m:r>
                      <a:rPr lang="en-US" sz="1300" i="1" kern="0">
                        <a:solidFill>
                          <a:schemeClr val="bg1"/>
                        </a:solidFill>
                        <a:latin typeface="Cambria Math" panose="02040503050406030204" pitchFamily="18" charset="0"/>
                        <a:ea typeface="Fira Code"/>
                        <a:cs typeface="Fira Code"/>
                        <a:sym typeface="Arial"/>
                      </a:rPr>
                      <m:t>= </m:t>
                    </m:r>
                    <m:f>
                      <m:fPr>
                        <m:ctrlPr>
                          <a:rPr lang="en-US" sz="1300" i="1" kern="0">
                            <a:solidFill>
                              <a:schemeClr val="bg1"/>
                            </a:solidFill>
                            <a:latin typeface="Cambria Math" panose="02040503050406030204" pitchFamily="18" charset="0"/>
                            <a:ea typeface="Fira Code"/>
                            <a:cs typeface="Fira Code"/>
                            <a:sym typeface="Arial"/>
                          </a:rPr>
                        </m:ctrlPr>
                      </m:fPr>
                      <m:num>
                        <m:r>
                          <a:rPr lang="en-US" sz="1300" i="1" kern="0">
                            <a:solidFill>
                              <a:schemeClr val="bg1"/>
                            </a:solidFill>
                            <a:latin typeface="Cambria Math" panose="02040503050406030204" pitchFamily="18" charset="0"/>
                            <a:ea typeface="Fira Code"/>
                            <a:cs typeface="Fira Code"/>
                            <a:sym typeface="Arial"/>
                          </a:rPr>
                          <m:t>1</m:t>
                        </m:r>
                      </m:num>
                      <m:den>
                        <m:r>
                          <a:rPr lang="en-US" sz="1300" i="1" kern="0">
                            <a:solidFill>
                              <a:schemeClr val="bg1"/>
                            </a:solidFill>
                            <a:latin typeface="Cambria Math" panose="02040503050406030204" pitchFamily="18" charset="0"/>
                            <a:ea typeface="Fira Code"/>
                            <a:cs typeface="Fira Code"/>
                            <a:sym typeface="Arial"/>
                          </a:rPr>
                          <m:t>𝑛</m:t>
                        </m:r>
                      </m:den>
                    </m:f>
                    <m:nary>
                      <m:naryPr>
                        <m:chr m:val="∑"/>
                        <m:ctrlPr>
                          <a:rPr lang="en-US" sz="1300" i="1" kern="0">
                            <a:solidFill>
                              <a:schemeClr val="bg1"/>
                            </a:solidFill>
                            <a:latin typeface="Cambria Math" panose="02040503050406030204" pitchFamily="18" charset="0"/>
                            <a:ea typeface="Fira Code"/>
                            <a:cs typeface="Fira Code"/>
                            <a:sym typeface="Arial"/>
                          </a:rPr>
                        </m:ctrlPr>
                      </m:naryPr>
                      <m:sub>
                        <m:r>
                          <m:rPr>
                            <m:brk m:alnAt="23"/>
                          </m:rPr>
                          <a:rPr lang="en-US" sz="1300" i="1" kern="0">
                            <a:solidFill>
                              <a:schemeClr val="bg1"/>
                            </a:solidFill>
                            <a:latin typeface="Cambria Math" panose="02040503050406030204" pitchFamily="18" charset="0"/>
                            <a:ea typeface="Fira Code"/>
                            <a:cs typeface="Fira Code"/>
                            <a:sym typeface="Arial"/>
                          </a:rPr>
                          <m:t>𝑖</m:t>
                        </m:r>
                        <m:r>
                          <a:rPr lang="en-US" sz="1300" i="1" kern="0">
                            <a:solidFill>
                              <a:schemeClr val="bg1"/>
                            </a:solidFill>
                            <a:latin typeface="Cambria Math" panose="02040503050406030204" pitchFamily="18" charset="0"/>
                            <a:ea typeface="Fira Code"/>
                            <a:cs typeface="Fira Code"/>
                            <a:sym typeface="Arial"/>
                          </a:rPr>
                          <m:t>=1</m:t>
                        </m:r>
                      </m:sub>
                      <m:sup>
                        <m:r>
                          <a:rPr lang="en-US" sz="1300" i="1" kern="0">
                            <a:solidFill>
                              <a:schemeClr val="bg1"/>
                            </a:solidFill>
                            <a:latin typeface="Cambria Math" panose="02040503050406030204" pitchFamily="18" charset="0"/>
                            <a:ea typeface="Fira Code"/>
                            <a:cs typeface="Fira Code"/>
                            <a:sym typeface="Arial"/>
                          </a:rPr>
                          <m:t>𝑛</m:t>
                        </m:r>
                      </m:sup>
                      <m:e>
                        <m:d>
                          <m:dPr>
                            <m:begChr m:val="{"/>
                            <m:endChr m:val=""/>
                            <m:ctrlPr>
                              <a:rPr lang="en-US" sz="1300" i="1" kern="0">
                                <a:solidFill>
                                  <a:schemeClr val="bg1"/>
                                </a:solidFill>
                                <a:latin typeface="Cambria Math" panose="02040503050406030204" pitchFamily="18" charset="0"/>
                                <a:ea typeface="Fira Code"/>
                                <a:cs typeface="Fira Code"/>
                                <a:sym typeface="Arial"/>
                              </a:rPr>
                            </m:ctrlPr>
                          </m:dPr>
                          <m:e>
                            <m:eqArr>
                              <m:eqArrPr>
                                <m:ctrlPr>
                                  <a:rPr lang="en-US" sz="1300" i="1" kern="0">
                                    <a:solidFill>
                                      <a:schemeClr val="bg1"/>
                                    </a:solidFill>
                                    <a:latin typeface="Cambria Math" panose="02040503050406030204" pitchFamily="18" charset="0"/>
                                    <a:ea typeface="Fira Code"/>
                                    <a:cs typeface="Fira Code"/>
                                    <a:sym typeface="Arial"/>
                                  </a:rPr>
                                </m:ctrlPr>
                              </m:eqArrPr>
                              <m:e>
                                <m:r>
                                  <a:rPr lang="en-US" sz="1300" i="1" kern="0">
                                    <a:solidFill>
                                      <a:schemeClr val="bg1"/>
                                    </a:solidFill>
                                    <a:latin typeface="Cambria Math" panose="02040503050406030204" pitchFamily="18" charset="0"/>
                                    <a:ea typeface="Fira Code"/>
                                    <a:cs typeface="Fira Code"/>
                                    <a:sym typeface="Arial"/>
                                  </a:rPr>
                                  <m:t>1 </m:t>
                                </m:r>
                                <m:r>
                                  <a:rPr lang="en-US" sz="1300" i="1" kern="0">
                                    <a:solidFill>
                                      <a:schemeClr val="bg1"/>
                                    </a:solidFill>
                                    <a:latin typeface="Cambria Math" panose="02040503050406030204" pitchFamily="18" charset="0"/>
                                    <a:ea typeface="Fira Code"/>
                                    <a:cs typeface="Fira Code"/>
                                    <a:sym typeface="Arial"/>
                                  </a:rPr>
                                  <m:t>𝑖𝑓</m:t>
                                </m:r>
                                <m:r>
                                  <a:rPr lang="en-US" sz="1300" i="1" kern="0">
                                    <a:solidFill>
                                      <a:schemeClr val="bg1"/>
                                    </a:solidFill>
                                    <a:latin typeface="Cambria Math" panose="02040503050406030204" pitchFamily="18" charset="0"/>
                                    <a:ea typeface="Fira Code"/>
                                    <a:cs typeface="Fira Code"/>
                                    <a:sym typeface="Arial"/>
                                  </a:rPr>
                                  <m:t> </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𝑦</m:t>
                                    </m:r>
                                  </m:e>
                                  <m:sub>
                                    <m:r>
                                      <a:rPr lang="en-US" sz="1300" i="1" kern="0">
                                        <a:solidFill>
                                          <a:schemeClr val="bg1"/>
                                        </a:solidFill>
                                        <a:latin typeface="Cambria Math" panose="02040503050406030204" pitchFamily="18" charset="0"/>
                                        <a:ea typeface="Fira Code"/>
                                        <a:cs typeface="Fira Code"/>
                                        <a:sym typeface="Arial"/>
                                      </a:rPr>
                                      <m:t>𝑖</m:t>
                                    </m:r>
                                  </m:sub>
                                </m:sSub>
                                <m:r>
                                  <a:rPr lang="en-US" sz="1300" i="1" kern="0">
                                    <a:solidFill>
                                      <a:schemeClr val="bg1"/>
                                    </a:solidFill>
                                    <a:latin typeface="Cambria Math" panose="02040503050406030204" pitchFamily="18" charset="0"/>
                                    <a:ea typeface="Fira Code"/>
                                    <a:cs typeface="Fira Code"/>
                                    <a:sym typeface="Arial"/>
                                  </a:rPr>
                                  <m:t>≠</m:t>
                                </m:r>
                                <m:r>
                                  <a:rPr lang="en-US" sz="1300" i="1" kern="0">
                                    <a:solidFill>
                                      <a:schemeClr val="bg1"/>
                                    </a:solidFill>
                                    <a:latin typeface="Cambria Math" panose="02040503050406030204" pitchFamily="18" charset="0"/>
                                    <a:ea typeface="Fira Code"/>
                                    <a:cs typeface="Fira Code"/>
                                    <a:sym typeface="Arial"/>
                                  </a:rPr>
                                  <m:t>𝑓</m:t>
                                </m:r>
                                <m:d>
                                  <m:dPr>
                                    <m:ctrlPr>
                                      <a:rPr lang="en-US" sz="1300" i="1" kern="0">
                                        <a:solidFill>
                                          <a:schemeClr val="bg1"/>
                                        </a:solidFill>
                                        <a:latin typeface="Cambria Math" panose="02040503050406030204" pitchFamily="18" charset="0"/>
                                        <a:ea typeface="Fira Code"/>
                                        <a:cs typeface="Fira Code"/>
                                        <a:sym typeface="Arial"/>
                                      </a:rPr>
                                    </m:ctrlPr>
                                  </m:dPr>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𝑥</m:t>
                                        </m:r>
                                      </m:e>
                                      <m:sub>
                                        <m:r>
                                          <a:rPr lang="en-US" sz="1300" i="1" kern="0">
                                            <a:solidFill>
                                              <a:schemeClr val="bg1"/>
                                            </a:solidFill>
                                            <a:latin typeface="Cambria Math" panose="02040503050406030204" pitchFamily="18" charset="0"/>
                                            <a:ea typeface="Fira Code"/>
                                            <a:cs typeface="Fira Code"/>
                                            <a:sym typeface="Arial"/>
                                          </a:rPr>
                                          <m:t>𝑖</m:t>
                                        </m:r>
                                      </m:sub>
                                    </m:sSub>
                                  </m:e>
                                </m:d>
                              </m:e>
                              <m:e>
                                <m:r>
                                  <a:rPr lang="en-US" sz="1300" i="1" kern="0">
                                    <a:solidFill>
                                      <a:schemeClr val="bg1"/>
                                    </a:solidFill>
                                    <a:latin typeface="Cambria Math" panose="02040503050406030204" pitchFamily="18" charset="0"/>
                                    <a:ea typeface="Fira Code"/>
                                    <a:cs typeface="Fira Code"/>
                                    <a:sym typeface="Arial"/>
                                  </a:rPr>
                                  <m:t> 0 </m:t>
                                </m:r>
                                <m:r>
                                  <a:rPr lang="en-US" sz="1300" i="1" kern="0">
                                    <a:solidFill>
                                      <a:schemeClr val="bg1"/>
                                    </a:solidFill>
                                    <a:latin typeface="Cambria Math" panose="02040503050406030204" pitchFamily="18" charset="0"/>
                                    <a:ea typeface="Fira Code"/>
                                    <a:cs typeface="Fira Code"/>
                                    <a:sym typeface="Arial"/>
                                  </a:rPr>
                                  <m:t>𝑒𝑙𝑠𝑒</m:t>
                                </m:r>
                              </m:e>
                            </m:eqArr>
                          </m:e>
                        </m:d>
                      </m:e>
                    </m:nary>
                    <m:r>
                      <a:rPr lang="en-US" sz="1300" i="1" kern="0">
                        <a:solidFill>
                          <a:schemeClr val="bg1"/>
                        </a:solidFill>
                        <a:latin typeface="Cambria Math" panose="02040503050406030204" pitchFamily="18" charset="0"/>
                        <a:ea typeface="Fira Code"/>
                        <a:cs typeface="Fira Code"/>
                        <a:sym typeface="Arial"/>
                      </a:rPr>
                      <m:t>= </m:t>
                    </m:r>
                    <m:f>
                      <m:fPr>
                        <m:ctrlPr>
                          <a:rPr lang="en-US" sz="1300" i="1" kern="0">
                            <a:solidFill>
                              <a:schemeClr val="bg1"/>
                            </a:solidFill>
                            <a:latin typeface="Cambria Math" panose="02040503050406030204" pitchFamily="18" charset="0"/>
                            <a:ea typeface="Fira Code"/>
                            <a:cs typeface="Fira Code"/>
                            <a:sym typeface="Arial"/>
                          </a:rPr>
                        </m:ctrlPr>
                      </m:fPr>
                      <m:num>
                        <m:r>
                          <a:rPr lang="en-US" sz="1300" i="1" kern="0">
                            <a:solidFill>
                              <a:schemeClr val="bg1"/>
                            </a:solidFill>
                            <a:latin typeface="Cambria Math" panose="02040503050406030204" pitchFamily="18" charset="0"/>
                            <a:ea typeface="Fira Code"/>
                            <a:cs typeface="Fira Code"/>
                            <a:sym typeface="Arial"/>
                          </a:rPr>
                          <m:t>1</m:t>
                        </m:r>
                      </m:num>
                      <m:den>
                        <m:r>
                          <a:rPr lang="en-US" sz="1300" i="1" kern="0">
                            <a:solidFill>
                              <a:schemeClr val="bg1"/>
                            </a:solidFill>
                            <a:latin typeface="Cambria Math" panose="02040503050406030204" pitchFamily="18" charset="0"/>
                            <a:ea typeface="Fira Code"/>
                            <a:cs typeface="Fira Code"/>
                            <a:sym typeface="Arial"/>
                          </a:rPr>
                          <m:t>𝑛</m:t>
                        </m:r>
                      </m:den>
                    </m:f>
                    <m:nary>
                      <m:naryPr>
                        <m:chr m:val="∑"/>
                        <m:ctrlPr>
                          <a:rPr lang="en-US" sz="1300" i="1" kern="0">
                            <a:solidFill>
                              <a:schemeClr val="bg1"/>
                            </a:solidFill>
                            <a:latin typeface="Cambria Math" panose="02040503050406030204" pitchFamily="18" charset="0"/>
                            <a:ea typeface="Fira Code"/>
                            <a:cs typeface="Fira Code"/>
                            <a:sym typeface="Arial"/>
                          </a:rPr>
                        </m:ctrlPr>
                      </m:naryPr>
                      <m:sub>
                        <m:r>
                          <m:rPr>
                            <m:brk m:alnAt="23"/>
                          </m:rPr>
                          <a:rPr lang="en-US" sz="1300" i="1" kern="0">
                            <a:solidFill>
                              <a:schemeClr val="bg1"/>
                            </a:solidFill>
                            <a:latin typeface="Cambria Math" panose="02040503050406030204" pitchFamily="18" charset="0"/>
                            <a:ea typeface="Fira Code"/>
                            <a:cs typeface="Fira Code"/>
                            <a:sym typeface="Arial"/>
                          </a:rPr>
                          <m:t>𝑖</m:t>
                        </m:r>
                        <m:r>
                          <a:rPr lang="en-US" sz="1300" i="1" kern="0">
                            <a:solidFill>
                              <a:schemeClr val="bg1"/>
                            </a:solidFill>
                            <a:latin typeface="Cambria Math" panose="02040503050406030204" pitchFamily="18" charset="0"/>
                            <a:ea typeface="Fira Code"/>
                            <a:cs typeface="Fira Code"/>
                            <a:sym typeface="Arial"/>
                          </a:rPr>
                          <m:t>=1</m:t>
                        </m:r>
                      </m:sub>
                      <m:sup>
                        <m:r>
                          <a:rPr lang="en-US" sz="1300" i="1" kern="0">
                            <a:solidFill>
                              <a:schemeClr val="bg1"/>
                            </a:solidFill>
                            <a:latin typeface="Cambria Math" panose="02040503050406030204" pitchFamily="18" charset="0"/>
                            <a:ea typeface="Fira Code"/>
                            <a:cs typeface="Fira Code"/>
                            <a:sym typeface="Arial"/>
                          </a:rPr>
                          <m:t>𝑛</m:t>
                        </m:r>
                      </m:sup>
                      <m:e>
                        <m:d>
                          <m:dPr>
                            <m:begChr m:val="{"/>
                            <m:endChr m:val=""/>
                            <m:ctrlPr>
                              <a:rPr lang="en-US" sz="1300" i="1" kern="0">
                                <a:solidFill>
                                  <a:schemeClr val="bg1"/>
                                </a:solidFill>
                                <a:latin typeface="Cambria Math" panose="02040503050406030204" pitchFamily="18" charset="0"/>
                                <a:ea typeface="Fira Code"/>
                                <a:cs typeface="Fira Code"/>
                                <a:sym typeface="Arial"/>
                              </a:rPr>
                            </m:ctrlPr>
                          </m:dPr>
                          <m:e>
                            <m:eqArr>
                              <m:eqArrPr>
                                <m:ctrlPr>
                                  <a:rPr lang="en-US" sz="1300" i="1" kern="0">
                                    <a:solidFill>
                                      <a:schemeClr val="bg1"/>
                                    </a:solidFill>
                                    <a:latin typeface="Cambria Math" panose="02040503050406030204" pitchFamily="18" charset="0"/>
                                    <a:ea typeface="Fira Code"/>
                                    <a:cs typeface="Fira Code"/>
                                    <a:sym typeface="Arial"/>
                                  </a:rPr>
                                </m:ctrlPr>
                              </m:eqArrPr>
                              <m:e>
                                <m:r>
                                  <a:rPr lang="en-US" sz="1300" i="1" kern="0">
                                    <a:solidFill>
                                      <a:schemeClr val="bg1"/>
                                    </a:solidFill>
                                    <a:latin typeface="Cambria Math" panose="02040503050406030204" pitchFamily="18" charset="0"/>
                                    <a:ea typeface="Fira Code"/>
                                    <a:cs typeface="Fira Code"/>
                                    <a:sym typeface="Arial"/>
                                  </a:rPr>
                                  <m:t>1 </m:t>
                                </m:r>
                                <m:r>
                                  <a:rPr lang="en-US" sz="1300" i="1" kern="0">
                                    <a:solidFill>
                                      <a:schemeClr val="bg1"/>
                                    </a:solidFill>
                                    <a:latin typeface="Cambria Math" panose="02040503050406030204" pitchFamily="18" charset="0"/>
                                    <a:ea typeface="Fira Code"/>
                                    <a:cs typeface="Fira Code"/>
                                    <a:sym typeface="Arial"/>
                                  </a:rPr>
                                  <m:t>𝑖𝑓</m:t>
                                </m:r>
                                <m:r>
                                  <a:rPr lang="en-US" sz="1300" i="1" kern="0">
                                    <a:solidFill>
                                      <a:schemeClr val="bg1"/>
                                    </a:solidFill>
                                    <a:latin typeface="Cambria Math" panose="02040503050406030204" pitchFamily="18" charset="0"/>
                                    <a:ea typeface="Fira Code"/>
                                    <a:cs typeface="Fira Code"/>
                                    <a:sym typeface="Arial"/>
                                  </a:rPr>
                                  <m:t> </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𝑦</m:t>
                                    </m:r>
                                  </m:e>
                                  <m:sub>
                                    <m:r>
                                      <a:rPr lang="en-US" sz="1300" i="1" kern="0">
                                        <a:solidFill>
                                          <a:schemeClr val="bg1"/>
                                        </a:solidFill>
                                        <a:latin typeface="Cambria Math" panose="02040503050406030204" pitchFamily="18" charset="0"/>
                                        <a:ea typeface="Fira Code"/>
                                        <a:cs typeface="Fira Code"/>
                                        <a:sym typeface="Arial"/>
                                      </a:rPr>
                                      <m:t>𝑖</m:t>
                                    </m:r>
                                  </m:sub>
                                </m:sSub>
                                <m:r>
                                  <a:rPr lang="en-US" sz="1300" i="1" kern="0">
                                    <a:solidFill>
                                      <a:schemeClr val="bg1"/>
                                    </a:solidFill>
                                    <a:latin typeface="Cambria Math" panose="02040503050406030204" pitchFamily="18" charset="0"/>
                                    <a:ea typeface="Fira Code"/>
                                    <a:cs typeface="Fira Code"/>
                                    <a:sym typeface="Arial"/>
                                  </a:rPr>
                                  <m:t>𝑓</m:t>
                                </m:r>
                                <m:d>
                                  <m:dPr>
                                    <m:ctrlPr>
                                      <a:rPr lang="en-US" sz="1300" i="1" kern="0">
                                        <a:solidFill>
                                          <a:schemeClr val="bg1"/>
                                        </a:solidFill>
                                        <a:latin typeface="Cambria Math" panose="02040503050406030204" pitchFamily="18" charset="0"/>
                                        <a:ea typeface="Fira Code"/>
                                        <a:cs typeface="Fira Code"/>
                                        <a:sym typeface="Arial"/>
                                      </a:rPr>
                                    </m:ctrlPr>
                                  </m:dPr>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𝑥</m:t>
                                        </m:r>
                                      </m:e>
                                      <m:sub>
                                        <m:r>
                                          <a:rPr lang="en-US" sz="1300" i="1" kern="0">
                                            <a:solidFill>
                                              <a:schemeClr val="bg1"/>
                                            </a:solidFill>
                                            <a:latin typeface="Cambria Math" panose="02040503050406030204" pitchFamily="18" charset="0"/>
                                            <a:ea typeface="Fira Code"/>
                                            <a:cs typeface="Fira Code"/>
                                            <a:sym typeface="Arial"/>
                                          </a:rPr>
                                          <m:t>𝑖</m:t>
                                        </m:r>
                                      </m:sub>
                                    </m:sSub>
                                  </m:e>
                                </m:d>
                                <m:r>
                                  <a:rPr lang="en-US" sz="1300" i="1" kern="0">
                                    <a:solidFill>
                                      <a:schemeClr val="bg1"/>
                                    </a:solidFill>
                                    <a:latin typeface="Cambria Math" panose="02040503050406030204" pitchFamily="18" charset="0"/>
                                    <a:ea typeface="Cambria Math" panose="02040503050406030204" pitchFamily="18" charset="0"/>
                                    <a:cs typeface="Fira Code"/>
                                    <a:sym typeface="Arial"/>
                                  </a:rPr>
                                  <m:t>≤0</m:t>
                                </m:r>
                              </m:e>
                              <m:e>
                                <m:r>
                                  <a:rPr lang="en-US" sz="1300" i="1" kern="0">
                                    <a:solidFill>
                                      <a:schemeClr val="bg1"/>
                                    </a:solidFill>
                                    <a:latin typeface="Cambria Math" panose="02040503050406030204" pitchFamily="18" charset="0"/>
                                    <a:ea typeface="Fira Code"/>
                                    <a:cs typeface="Fira Code"/>
                                    <a:sym typeface="Arial"/>
                                  </a:rPr>
                                  <m:t> 0 </m:t>
                                </m:r>
                                <m:r>
                                  <a:rPr lang="en-US" sz="1300" i="1" kern="0">
                                    <a:solidFill>
                                      <a:schemeClr val="bg1"/>
                                    </a:solidFill>
                                    <a:latin typeface="Cambria Math" panose="02040503050406030204" pitchFamily="18" charset="0"/>
                                    <a:ea typeface="Fira Code"/>
                                    <a:cs typeface="Fira Code"/>
                                    <a:sym typeface="Arial"/>
                                  </a:rPr>
                                  <m:t>𝑒𝑙𝑠𝑒</m:t>
                                </m:r>
                              </m:e>
                            </m:eqArr>
                          </m:e>
                        </m:d>
                      </m:e>
                    </m:nary>
                  </m:oMath>
                </a14:m>
                <a:endParaRPr lang="en-US" sz="1300" kern="0" dirty="0">
                  <a:solidFill>
                    <a:schemeClr val="bg1"/>
                  </a:solidFill>
                  <a:latin typeface="SVN-Calling Code" panose="020B0509020202020204" pitchFamily="49" charset="0"/>
                  <a:ea typeface="Fira Code"/>
                  <a:cs typeface="Fira Code"/>
                  <a:sym typeface="Arial"/>
                </a:endParaRPr>
              </a:p>
              <a:p>
                <a:pPr marL="0" lvl="8"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a:t>
                </a:r>
                <a14:m>
                  <m:oMath xmlns:m="http://schemas.openxmlformats.org/officeDocument/2006/math">
                    <m:r>
                      <a:rPr lang="en-US" sz="1300" i="1" kern="0">
                        <a:solidFill>
                          <a:schemeClr val="bg1"/>
                        </a:solidFill>
                        <a:latin typeface="Cambria Math" panose="02040503050406030204" pitchFamily="18" charset="0"/>
                        <a:ea typeface="Cambria Math" panose="02040503050406030204" pitchFamily="18" charset="0"/>
                        <a:cs typeface="Fira Code"/>
                        <a:sym typeface="Arial"/>
                      </a:rPr>
                      <m:t>≤</m:t>
                    </m:r>
                    <m:f>
                      <m:fPr>
                        <m:ctrlPr>
                          <a:rPr lang="en-US" sz="1300" i="1" kern="0">
                            <a:solidFill>
                              <a:schemeClr val="bg1"/>
                            </a:solidFill>
                            <a:latin typeface="Cambria Math" panose="02040503050406030204" pitchFamily="18" charset="0"/>
                            <a:ea typeface="Fira Code"/>
                            <a:cs typeface="Fira Code"/>
                            <a:sym typeface="Arial"/>
                          </a:rPr>
                        </m:ctrlPr>
                      </m:fPr>
                      <m:num>
                        <m:r>
                          <a:rPr lang="en-US" sz="1300" i="1" kern="0">
                            <a:solidFill>
                              <a:schemeClr val="bg1"/>
                            </a:solidFill>
                            <a:latin typeface="Cambria Math" panose="02040503050406030204" pitchFamily="18" charset="0"/>
                            <a:ea typeface="Fira Code"/>
                            <a:cs typeface="Fira Code"/>
                            <a:sym typeface="Arial"/>
                          </a:rPr>
                          <m:t>1</m:t>
                        </m:r>
                      </m:num>
                      <m:den>
                        <m:r>
                          <a:rPr lang="en-US" sz="1300" i="1" kern="0">
                            <a:solidFill>
                              <a:schemeClr val="bg1"/>
                            </a:solidFill>
                            <a:latin typeface="Cambria Math" panose="02040503050406030204" pitchFamily="18" charset="0"/>
                            <a:ea typeface="Fira Code"/>
                            <a:cs typeface="Fira Code"/>
                            <a:sym typeface="Arial"/>
                          </a:rPr>
                          <m:t>𝑛</m:t>
                        </m:r>
                      </m:den>
                    </m:f>
                    <m:nary>
                      <m:naryPr>
                        <m:chr m:val="∑"/>
                        <m:ctrlPr>
                          <a:rPr lang="en-US" sz="1300" i="1" kern="0">
                            <a:solidFill>
                              <a:schemeClr val="bg1"/>
                            </a:solidFill>
                            <a:latin typeface="Cambria Math" panose="02040503050406030204" pitchFamily="18" charset="0"/>
                            <a:ea typeface="Fira Code"/>
                            <a:cs typeface="Fira Code"/>
                            <a:sym typeface="Arial"/>
                          </a:rPr>
                        </m:ctrlPr>
                      </m:naryPr>
                      <m:sub>
                        <m:r>
                          <m:rPr>
                            <m:brk m:alnAt="23"/>
                          </m:rPr>
                          <a:rPr lang="en-US" sz="1300" i="1" kern="0">
                            <a:solidFill>
                              <a:schemeClr val="bg1"/>
                            </a:solidFill>
                            <a:latin typeface="Cambria Math" panose="02040503050406030204" pitchFamily="18" charset="0"/>
                            <a:ea typeface="Fira Code"/>
                            <a:cs typeface="Fira Code"/>
                            <a:sym typeface="Arial"/>
                          </a:rPr>
                          <m:t>𝑖</m:t>
                        </m:r>
                        <m:r>
                          <a:rPr lang="en-US" sz="1300" i="1" kern="0">
                            <a:solidFill>
                              <a:schemeClr val="bg1"/>
                            </a:solidFill>
                            <a:latin typeface="Cambria Math" panose="02040503050406030204" pitchFamily="18" charset="0"/>
                            <a:ea typeface="Fira Code"/>
                            <a:cs typeface="Fira Code"/>
                            <a:sym typeface="Arial"/>
                          </a:rPr>
                          <m:t>=1</m:t>
                        </m:r>
                      </m:sub>
                      <m:sup>
                        <m:r>
                          <a:rPr lang="en-US" sz="1300" i="1" kern="0">
                            <a:solidFill>
                              <a:schemeClr val="bg1"/>
                            </a:solidFill>
                            <a:latin typeface="Cambria Math" panose="02040503050406030204" pitchFamily="18" charset="0"/>
                            <a:ea typeface="Fira Code"/>
                            <a:cs typeface="Fira Code"/>
                            <a:sym typeface="Arial"/>
                          </a:rPr>
                          <m:t>𝑛</m:t>
                        </m:r>
                      </m:sup>
                      <m:e>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r>
                              <a:rPr lang="en-US" sz="1300" i="1" kern="0">
                                <a:solidFill>
                                  <a:schemeClr val="bg1"/>
                                </a:solidFill>
                                <a:latin typeface="Cambria Math" panose="02040503050406030204" pitchFamily="18" charset="0"/>
                                <a:ea typeface="Fira Code"/>
                                <a:cs typeface="Fira Code"/>
                                <a:sym typeface="Arial"/>
                              </a:rPr>
                              <m:t>−</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𝑦</m:t>
                                </m:r>
                              </m:e>
                              <m:sub>
                                <m:r>
                                  <a:rPr lang="en-US" sz="1300" i="1" kern="0">
                                    <a:solidFill>
                                      <a:schemeClr val="bg1"/>
                                    </a:solidFill>
                                    <a:latin typeface="Cambria Math" panose="02040503050406030204" pitchFamily="18" charset="0"/>
                                    <a:ea typeface="Fira Code"/>
                                    <a:cs typeface="Fira Code"/>
                                    <a:sym typeface="Arial"/>
                                  </a:rPr>
                                  <m:t>𝑖</m:t>
                                </m:r>
                              </m:sub>
                            </m:sSub>
                            <m:r>
                              <a:rPr lang="en-US" sz="1300" i="1" kern="0">
                                <a:solidFill>
                                  <a:schemeClr val="bg1"/>
                                </a:solidFill>
                                <a:latin typeface="Cambria Math" panose="02040503050406030204" pitchFamily="18" charset="0"/>
                                <a:ea typeface="Fira Code"/>
                                <a:cs typeface="Fira Code"/>
                                <a:sym typeface="Arial"/>
                              </a:rPr>
                              <m:t>𝑓</m:t>
                            </m:r>
                            <m:d>
                              <m:dPr>
                                <m:ctrlPr>
                                  <a:rPr lang="en-US" sz="1300" i="1" kern="0">
                                    <a:solidFill>
                                      <a:schemeClr val="bg1"/>
                                    </a:solidFill>
                                    <a:latin typeface="Cambria Math" panose="02040503050406030204" pitchFamily="18" charset="0"/>
                                    <a:ea typeface="Fira Code"/>
                                    <a:cs typeface="Fira Code"/>
                                    <a:sym typeface="Arial"/>
                                  </a:rPr>
                                </m:ctrlPr>
                              </m:dPr>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𝑥</m:t>
                                    </m:r>
                                  </m:e>
                                  <m:sub>
                                    <m:r>
                                      <a:rPr lang="en-US" sz="1300" i="1" kern="0">
                                        <a:solidFill>
                                          <a:schemeClr val="bg1"/>
                                        </a:solidFill>
                                        <a:latin typeface="Cambria Math" panose="02040503050406030204" pitchFamily="18" charset="0"/>
                                        <a:ea typeface="Fira Code"/>
                                        <a:cs typeface="Fira Code"/>
                                        <a:sym typeface="Arial"/>
                                      </a:rPr>
                                      <m:t>𝑖</m:t>
                                    </m:r>
                                  </m:sub>
                                </m:sSub>
                              </m:e>
                            </m:d>
                          </m:sup>
                        </m:sSup>
                      </m:e>
                    </m:nary>
                  </m:oMath>
                </a14:m>
                <a:endParaRPr lang="en-US" sz="1300" kern="0" dirty="0">
                  <a:solidFill>
                    <a:schemeClr val="bg1"/>
                  </a:solidFill>
                  <a:latin typeface="SVN-Calling Code" panose="020B0509020202020204" pitchFamily="49" charset="0"/>
                  <a:ea typeface="Fira Code"/>
                  <a:cs typeface="Fira Code"/>
                  <a:sym typeface="Arial"/>
                </a:endParaRPr>
              </a:p>
              <a:p>
                <a:pPr marL="0" lvl="8"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We have </a:t>
                </a:r>
                <a14:m>
                  <m:oMath xmlns:m="http://schemas.openxmlformats.org/officeDocument/2006/math">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d>
                      <m:dPr>
                        <m:ctrlPr>
                          <a:rPr lang="en-US" sz="1300" i="1" kern="0">
                            <a:solidFill>
                              <a:schemeClr val="bg1"/>
                            </a:solidFill>
                            <a:latin typeface="Cambria Math" panose="02040503050406030204" pitchFamily="18" charset="0"/>
                            <a:ea typeface="Fira Code"/>
                            <a:cs typeface="Fira Code"/>
                            <a:sym typeface="Arial"/>
                          </a:rPr>
                        </m:ctrlPr>
                      </m:dPr>
                      <m:e>
                        <m:r>
                          <a:rPr lang="en-US" sz="1300" i="1" kern="0">
                            <a:solidFill>
                              <a:schemeClr val="bg1"/>
                            </a:solidFill>
                            <a:latin typeface="Cambria Math" panose="02040503050406030204" pitchFamily="18" charset="0"/>
                            <a:ea typeface="Fira Code"/>
                            <a:cs typeface="Fira Code"/>
                            <a:sym typeface="Arial"/>
                          </a:rPr>
                          <m:t>𝑀</m:t>
                        </m:r>
                        <m:r>
                          <a:rPr lang="en-US" sz="1300" i="1" kern="0">
                            <a:solidFill>
                              <a:schemeClr val="bg1"/>
                            </a:solidFill>
                            <a:latin typeface="Cambria Math" panose="02040503050406030204" pitchFamily="18" charset="0"/>
                            <a:ea typeface="Fira Code"/>
                            <a:cs typeface="Fira Code"/>
                            <a:sym typeface="Arial"/>
                          </a:rPr>
                          <m:t>+1</m:t>
                        </m:r>
                      </m:e>
                    </m:d>
                    <m:r>
                      <a:rPr lang="en-US" sz="1300" i="1" kern="0">
                        <a:solidFill>
                          <a:schemeClr val="bg1"/>
                        </a:solidFill>
                        <a:latin typeface="Cambria Math" panose="02040503050406030204" pitchFamily="18" charset="0"/>
                        <a:ea typeface="Fira Code"/>
                        <a:cs typeface="Fira Code"/>
                        <a:sym typeface="Arial"/>
                      </a:rPr>
                      <m:t>=</m:t>
                    </m:r>
                    <m:f>
                      <m:fPr>
                        <m:ctrlPr>
                          <a:rPr lang="en-US" sz="1300" i="1" kern="0">
                            <a:solidFill>
                              <a:schemeClr val="bg1"/>
                            </a:solidFill>
                            <a:latin typeface="Cambria Math" panose="02040503050406030204" pitchFamily="18" charset="0"/>
                            <a:ea typeface="Fira Code"/>
                            <a:cs typeface="Fira Code"/>
                            <a:sym typeface="Arial"/>
                          </a:rPr>
                        </m:ctrlPr>
                      </m:fPr>
                      <m:num>
                        <m:r>
                          <a:rPr lang="en-US" sz="1300" i="1" kern="0">
                            <a:solidFill>
                              <a:schemeClr val="bg1"/>
                            </a:solidFill>
                            <a:latin typeface="Cambria Math" panose="02040503050406030204" pitchFamily="18" charset="0"/>
                            <a:ea typeface="Fira Code"/>
                            <a:cs typeface="Fira Code"/>
                            <a:sym typeface="Arial"/>
                          </a:rPr>
                          <m:t>1</m:t>
                        </m:r>
                      </m:num>
                      <m:den>
                        <m:r>
                          <a:rPr lang="en-US" sz="1300" i="1" kern="0">
                            <a:solidFill>
                              <a:schemeClr val="bg1"/>
                            </a:solidFill>
                            <a:latin typeface="Cambria Math" panose="02040503050406030204" pitchFamily="18" charset="0"/>
                            <a:ea typeface="Fira Code"/>
                            <a:cs typeface="Fira Code"/>
                            <a:sym typeface="Arial"/>
                          </a:rPr>
                          <m:t>𝑛</m:t>
                        </m:r>
                      </m:den>
                    </m:f>
                    <m:f>
                      <m:fPr>
                        <m:ctrlPr>
                          <a:rPr lang="en-US" sz="1300" i="1" kern="0">
                            <a:solidFill>
                              <a:schemeClr val="bg1"/>
                            </a:solidFill>
                            <a:latin typeface="Cambria Math" panose="02040503050406030204" pitchFamily="18" charset="0"/>
                            <a:ea typeface="Fira Code"/>
                            <a:cs typeface="Fira Code"/>
                            <a:sym typeface="Arial"/>
                          </a:rPr>
                        </m:ctrlPr>
                      </m:fPr>
                      <m:num>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r>
                              <a:rPr lang="en-US" sz="1300" i="1" kern="0">
                                <a:solidFill>
                                  <a:schemeClr val="bg1"/>
                                </a:solidFill>
                                <a:latin typeface="Cambria Math" panose="02040503050406030204" pitchFamily="18" charset="0"/>
                                <a:ea typeface="Fira Code"/>
                                <a:cs typeface="Fira Code"/>
                                <a:sym typeface="Arial"/>
                              </a:rPr>
                              <m:t>−</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𝑦</m:t>
                                </m:r>
                              </m:e>
                              <m:sub>
                                <m:r>
                                  <a:rPr lang="en-US" sz="1300" i="1" kern="0">
                                    <a:solidFill>
                                      <a:schemeClr val="bg1"/>
                                    </a:solidFill>
                                    <a:latin typeface="Cambria Math" panose="02040503050406030204" pitchFamily="18" charset="0"/>
                                    <a:ea typeface="Fira Code"/>
                                    <a:cs typeface="Fira Code"/>
                                    <a:sym typeface="Arial"/>
                                  </a:rPr>
                                  <m:t>𝑖</m:t>
                                </m:r>
                              </m:sub>
                            </m:sSub>
                            <m:r>
                              <a:rPr lang="en-US" sz="1300" i="1" kern="0">
                                <a:solidFill>
                                  <a:schemeClr val="bg1"/>
                                </a:solidFill>
                                <a:latin typeface="Cambria Math" panose="02040503050406030204" pitchFamily="18" charset="0"/>
                                <a:ea typeface="Fira Code"/>
                                <a:cs typeface="Fira Code"/>
                                <a:sym typeface="Arial"/>
                              </a:rPr>
                              <m:t>𝑓</m:t>
                            </m:r>
                            <m:d>
                              <m:dPr>
                                <m:ctrlPr>
                                  <a:rPr lang="en-US" sz="1300" i="1" kern="0">
                                    <a:solidFill>
                                      <a:schemeClr val="bg1"/>
                                    </a:solidFill>
                                    <a:latin typeface="Cambria Math" panose="02040503050406030204" pitchFamily="18" charset="0"/>
                                    <a:ea typeface="Fira Code"/>
                                    <a:cs typeface="Fira Code"/>
                                    <a:sym typeface="Arial"/>
                                  </a:rPr>
                                </m:ctrlPr>
                              </m:dPr>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𝑥</m:t>
                                    </m:r>
                                  </m:e>
                                  <m:sub>
                                    <m:r>
                                      <a:rPr lang="en-US" sz="1300" i="1" kern="0">
                                        <a:solidFill>
                                          <a:schemeClr val="bg1"/>
                                        </a:solidFill>
                                        <a:latin typeface="Cambria Math" panose="02040503050406030204" pitchFamily="18" charset="0"/>
                                        <a:ea typeface="Fira Code"/>
                                        <a:cs typeface="Fira Code"/>
                                        <a:sym typeface="Arial"/>
                                      </a:rPr>
                                      <m:t>𝑖</m:t>
                                    </m:r>
                                  </m:sub>
                                </m:sSub>
                              </m:e>
                            </m:d>
                          </m:sup>
                        </m:sSup>
                      </m:num>
                      <m:den>
                        <m:nary>
                          <m:naryPr>
                            <m:chr m:val="∏"/>
                            <m:supHide m:val="on"/>
                            <m:ctrlPr>
                              <a:rPr lang="en-US" sz="1300" i="1" kern="0">
                                <a:solidFill>
                                  <a:schemeClr val="bg1"/>
                                </a:solidFill>
                                <a:latin typeface="Cambria Math" panose="02040503050406030204" pitchFamily="18" charset="0"/>
                                <a:ea typeface="Fira Code"/>
                                <a:cs typeface="Fira Code"/>
                                <a:sym typeface="Arial"/>
                              </a:rPr>
                            </m:ctrlPr>
                          </m:naryPr>
                          <m:sub>
                            <m:r>
                              <m:rPr>
                                <m:brk m:alnAt="7"/>
                              </m:rPr>
                              <a:rPr lang="en-US" sz="1300" i="1" kern="0">
                                <a:solidFill>
                                  <a:schemeClr val="bg1"/>
                                </a:solidFill>
                                <a:latin typeface="Cambria Math" panose="02040503050406030204" pitchFamily="18" charset="0"/>
                                <a:ea typeface="Fira Code"/>
                                <a:cs typeface="Fira Code"/>
                                <a:sym typeface="Arial"/>
                              </a:rPr>
                              <m:t>𝑚</m:t>
                            </m:r>
                          </m:sub>
                          <m:sup/>
                          <m:e>
                            <m:r>
                              <a:rPr lang="en-US" sz="1300" i="1" kern="0">
                                <a:solidFill>
                                  <a:schemeClr val="bg1"/>
                                </a:solidFill>
                                <a:latin typeface="Cambria Math" panose="02040503050406030204" pitchFamily="18" charset="0"/>
                                <a:ea typeface="Fira Code"/>
                                <a:cs typeface="Fira Code"/>
                                <a:sym typeface="Arial"/>
                              </a:rPr>
                              <m:t>𝑍</m:t>
                            </m:r>
                          </m:e>
                        </m:nary>
                      </m:den>
                    </m:f>
                  </m:oMath>
                </a14:m>
                <a:r>
                  <a:rPr lang="en-US" sz="1300" kern="0" dirty="0">
                    <a:solidFill>
                      <a:schemeClr val="bg1"/>
                    </a:solidFill>
                    <a:latin typeface="SVN-Calling Code" panose="020B0509020202020204" pitchFamily="49" charset="0"/>
                    <a:ea typeface="Fira Code"/>
                    <a:cs typeface="Fira Code"/>
                    <a:sym typeface="Arial"/>
                  </a:rPr>
                  <a:t> so </a:t>
                </a:r>
              </a:p>
              <a:p>
                <a:pPr marL="0" lvl="8"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training error(</a:t>
                </a:r>
                <a14:m>
                  <m:oMath xmlns:m="http://schemas.openxmlformats.org/officeDocument/2006/math">
                    <m:r>
                      <a:rPr lang="en-US" sz="1300" i="1" kern="0">
                        <a:solidFill>
                          <a:schemeClr val="bg1"/>
                        </a:solidFill>
                        <a:latin typeface="Cambria Math" panose="02040503050406030204" pitchFamily="18" charset="0"/>
                        <a:ea typeface="Fira Code"/>
                        <a:cs typeface="Fira Code"/>
                        <a:sym typeface="Arial"/>
                      </a:rPr>
                      <m:t>𝑓</m:t>
                    </m:r>
                  </m:oMath>
                </a14:m>
                <a:r>
                  <a:rPr lang="en-US" sz="1300" kern="0" dirty="0">
                    <a:solidFill>
                      <a:schemeClr val="bg1"/>
                    </a:solidFill>
                    <a:latin typeface="SVN-Calling Code" panose="020B0509020202020204" pitchFamily="49" charset="0"/>
                    <a:ea typeface="Fira Code"/>
                    <a:cs typeface="Fira Code"/>
                    <a:sym typeface="Arial"/>
                  </a:rPr>
                  <a:t>) </a:t>
                </a:r>
                <a14:m>
                  <m:oMath xmlns:m="http://schemas.openxmlformats.org/officeDocument/2006/math">
                    <m:r>
                      <a:rPr lang="en-US" sz="1300" i="1" kern="0">
                        <a:solidFill>
                          <a:schemeClr val="bg1"/>
                        </a:solidFill>
                        <a:latin typeface="Cambria Math" panose="02040503050406030204" pitchFamily="18" charset="0"/>
                        <a:ea typeface="Cambria Math" panose="02040503050406030204" pitchFamily="18" charset="0"/>
                        <a:cs typeface="Fira Code"/>
                        <a:sym typeface="Arial"/>
                      </a:rPr>
                      <m:t>≤</m:t>
                    </m:r>
                    <m:nary>
                      <m:naryPr>
                        <m:chr m:val="∑"/>
                        <m:ctrlPr>
                          <a:rPr lang="en-US" sz="1300" i="1" kern="0">
                            <a:solidFill>
                              <a:schemeClr val="bg1"/>
                            </a:solidFill>
                            <a:latin typeface="Cambria Math" panose="02040503050406030204" pitchFamily="18" charset="0"/>
                            <a:ea typeface="Fira Code"/>
                            <a:cs typeface="Fira Code"/>
                            <a:sym typeface="Arial"/>
                          </a:rPr>
                        </m:ctrlPr>
                      </m:naryPr>
                      <m:sub>
                        <m:r>
                          <m:rPr>
                            <m:brk m:alnAt="23"/>
                          </m:rPr>
                          <a:rPr lang="en-US" sz="1300" i="1" kern="0">
                            <a:solidFill>
                              <a:schemeClr val="bg1"/>
                            </a:solidFill>
                            <a:latin typeface="Cambria Math" panose="02040503050406030204" pitchFamily="18" charset="0"/>
                            <a:ea typeface="Fira Code"/>
                            <a:cs typeface="Fira Code"/>
                            <a:sym typeface="Arial"/>
                          </a:rPr>
                          <m:t>𝑖</m:t>
                        </m:r>
                        <m:r>
                          <a:rPr lang="en-US" sz="1300" i="1" kern="0">
                            <a:solidFill>
                              <a:schemeClr val="bg1"/>
                            </a:solidFill>
                            <a:latin typeface="Cambria Math" panose="02040503050406030204" pitchFamily="18" charset="0"/>
                            <a:ea typeface="Fira Code"/>
                            <a:cs typeface="Fira Code"/>
                            <a:sym typeface="Arial"/>
                          </a:rPr>
                          <m:t>=1</m:t>
                        </m:r>
                      </m:sub>
                      <m:sup>
                        <m:r>
                          <a:rPr lang="en-US" sz="1300" i="1" kern="0">
                            <a:solidFill>
                              <a:schemeClr val="bg1"/>
                            </a:solidFill>
                            <a:latin typeface="Cambria Math" panose="02040503050406030204" pitchFamily="18" charset="0"/>
                            <a:ea typeface="Fira Code"/>
                            <a:cs typeface="Fira Code"/>
                            <a:sym typeface="Arial"/>
                          </a:rPr>
                          <m:t>𝑛</m:t>
                        </m:r>
                      </m:sup>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d>
                          <m:dPr>
                            <m:ctrlPr>
                              <a:rPr lang="en-US" sz="1300" i="1" kern="0">
                                <a:solidFill>
                                  <a:schemeClr val="bg1"/>
                                </a:solidFill>
                                <a:latin typeface="Cambria Math" panose="02040503050406030204" pitchFamily="18" charset="0"/>
                                <a:ea typeface="Fira Code"/>
                                <a:cs typeface="Fira Code"/>
                                <a:sym typeface="Arial"/>
                              </a:rPr>
                            </m:ctrlPr>
                          </m:dPr>
                          <m:e>
                            <m:r>
                              <a:rPr lang="en-US" sz="1300" i="1" kern="0">
                                <a:solidFill>
                                  <a:schemeClr val="bg1"/>
                                </a:solidFill>
                                <a:latin typeface="Cambria Math" panose="02040503050406030204" pitchFamily="18" charset="0"/>
                                <a:ea typeface="Fira Code"/>
                                <a:cs typeface="Fira Code"/>
                                <a:sym typeface="Arial"/>
                              </a:rPr>
                              <m:t>𝑀</m:t>
                            </m:r>
                            <m:r>
                              <a:rPr lang="en-US" sz="1300" i="1" kern="0">
                                <a:solidFill>
                                  <a:schemeClr val="bg1"/>
                                </a:solidFill>
                                <a:latin typeface="Cambria Math" panose="02040503050406030204" pitchFamily="18" charset="0"/>
                                <a:ea typeface="Fira Code"/>
                                <a:cs typeface="Fira Code"/>
                                <a:sym typeface="Arial"/>
                              </a:rPr>
                              <m:t>+1</m:t>
                            </m:r>
                          </m:e>
                        </m:d>
                      </m:e>
                    </m:nary>
                    <m:nary>
                      <m:naryPr>
                        <m:chr m:val="∏"/>
                        <m:supHide m:val="on"/>
                        <m:ctrlPr>
                          <a:rPr lang="en-US" sz="1300" i="1" kern="0">
                            <a:solidFill>
                              <a:schemeClr val="bg1"/>
                            </a:solidFill>
                            <a:latin typeface="Cambria Math" panose="02040503050406030204" pitchFamily="18" charset="0"/>
                            <a:ea typeface="Fira Code"/>
                            <a:cs typeface="Fira Code"/>
                            <a:sym typeface="Arial"/>
                          </a:rPr>
                        </m:ctrlPr>
                      </m:naryPr>
                      <m:sub>
                        <m:r>
                          <m:rPr>
                            <m:brk m:alnAt="7"/>
                          </m:rPr>
                          <a:rPr lang="en-US" sz="1300" i="1" kern="0">
                            <a:solidFill>
                              <a:schemeClr val="bg1"/>
                            </a:solidFill>
                            <a:latin typeface="Cambria Math" panose="02040503050406030204" pitchFamily="18" charset="0"/>
                            <a:ea typeface="Fira Code"/>
                            <a:cs typeface="Fira Code"/>
                            <a:sym typeface="Arial"/>
                          </a:rPr>
                          <m:t>𝑚</m:t>
                        </m:r>
                      </m:sub>
                      <m:sup/>
                      <m:e>
                        <m:r>
                          <a:rPr lang="en-US" sz="1300" i="1" kern="0">
                            <a:solidFill>
                              <a:schemeClr val="bg1"/>
                            </a:solidFill>
                            <a:latin typeface="Cambria Math" panose="02040503050406030204" pitchFamily="18" charset="0"/>
                            <a:ea typeface="Fira Code"/>
                            <a:cs typeface="Fira Code"/>
                            <a:sym typeface="Arial"/>
                          </a:rPr>
                          <m:t>𝑍</m:t>
                        </m:r>
                      </m:e>
                    </m:nary>
                    <m:r>
                      <a:rPr lang="en-US" sz="1300" kern="0">
                        <a:solidFill>
                          <a:schemeClr val="bg1"/>
                        </a:solidFill>
                        <a:latin typeface="Cambria Math" panose="02040503050406030204" pitchFamily="18" charset="0"/>
                        <a:ea typeface="Fira Code"/>
                        <a:cs typeface="Fira Code"/>
                        <a:sym typeface="Arial"/>
                      </a:rPr>
                      <m:t>=</m:t>
                    </m:r>
                    <m:nary>
                      <m:naryPr>
                        <m:chr m:val="∏"/>
                        <m:supHide m:val="on"/>
                        <m:ctrlPr>
                          <a:rPr lang="en-US" sz="1300" i="1" kern="0">
                            <a:solidFill>
                              <a:schemeClr val="bg1"/>
                            </a:solidFill>
                            <a:latin typeface="Cambria Math" panose="02040503050406030204" pitchFamily="18" charset="0"/>
                            <a:ea typeface="Fira Code"/>
                            <a:cs typeface="Fira Code"/>
                            <a:sym typeface="Arial"/>
                          </a:rPr>
                        </m:ctrlPr>
                      </m:naryPr>
                      <m:sub>
                        <m:r>
                          <m:rPr>
                            <m:brk m:alnAt="7"/>
                          </m:rPr>
                          <a:rPr lang="en-US" sz="1300" i="1" kern="0">
                            <a:solidFill>
                              <a:schemeClr val="bg1"/>
                            </a:solidFill>
                            <a:latin typeface="Cambria Math" panose="02040503050406030204" pitchFamily="18" charset="0"/>
                            <a:ea typeface="Fira Code"/>
                            <a:cs typeface="Fira Code"/>
                            <a:sym typeface="Arial"/>
                          </a:rPr>
                          <m:t>𝑚</m:t>
                        </m:r>
                      </m:sub>
                      <m:sup/>
                      <m:e>
                        <m:r>
                          <a:rPr lang="en-US" sz="1300" i="1" kern="0">
                            <a:solidFill>
                              <a:schemeClr val="bg1"/>
                            </a:solidFill>
                            <a:latin typeface="Cambria Math" panose="02040503050406030204" pitchFamily="18" charset="0"/>
                            <a:ea typeface="Fira Code"/>
                            <a:cs typeface="Fira Code"/>
                            <a:sym typeface="Arial"/>
                          </a:rPr>
                          <m:t>𝑍</m:t>
                        </m:r>
                      </m:e>
                    </m:nary>
                  </m:oMath>
                </a14:m>
                <a:endParaRPr lang="en-US" sz="1300" kern="0" dirty="0">
                  <a:solidFill>
                    <a:schemeClr val="bg1"/>
                  </a:solidFill>
                  <a:latin typeface="SVN-Calling Code" panose="020B0509020202020204" pitchFamily="49" charset="0"/>
                  <a:ea typeface="Fira Code"/>
                  <a:cs typeface="Fira Code"/>
                  <a:sym typeface="Fira Code"/>
                </a:endParaRPr>
              </a:p>
              <a:p>
                <a:pPr marL="0" lvl="8"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Fira Code"/>
                  </a:rPr>
                  <a:t>				</a:t>
                </a:r>
                <a14:m>
                  <m:oMath xmlns:m="http://schemas.openxmlformats.org/officeDocument/2006/math">
                    <m:r>
                      <a:rPr lang="en-US" sz="1300" kern="0">
                        <a:solidFill>
                          <a:schemeClr val="bg1"/>
                        </a:solidFill>
                        <a:latin typeface="Cambria Math" panose="02040503050406030204" pitchFamily="18" charset="0"/>
                        <a:ea typeface="Fira Code"/>
                        <a:cs typeface="Fira Code"/>
                        <a:sym typeface="Arial"/>
                      </a:rPr>
                      <m:t>=</m:t>
                    </m:r>
                    <m:nary>
                      <m:naryPr>
                        <m:chr m:val="∏"/>
                        <m:supHide m:val="on"/>
                        <m:ctrlPr>
                          <a:rPr lang="en-US" sz="1300" i="1" kern="0">
                            <a:solidFill>
                              <a:schemeClr val="bg1"/>
                            </a:solidFill>
                            <a:latin typeface="Cambria Math" panose="02040503050406030204" pitchFamily="18" charset="0"/>
                            <a:ea typeface="Fira Code"/>
                            <a:cs typeface="Fira Code"/>
                            <a:sym typeface="Arial"/>
                          </a:rPr>
                        </m:ctrlPr>
                      </m:naryPr>
                      <m:sub>
                        <m:r>
                          <m:rPr>
                            <m:brk m:alnAt="7"/>
                          </m:rPr>
                          <a:rPr lang="en-US" sz="1300" i="1" kern="0">
                            <a:solidFill>
                              <a:schemeClr val="bg1"/>
                            </a:solidFill>
                            <a:latin typeface="Cambria Math" panose="02040503050406030204" pitchFamily="18" charset="0"/>
                            <a:ea typeface="Fira Code"/>
                            <a:cs typeface="Fira Code"/>
                            <a:sym typeface="Arial"/>
                          </a:rPr>
                          <m:t>𝑚</m:t>
                        </m:r>
                      </m:sub>
                      <m:sup/>
                      <m:e>
                        <m:r>
                          <a:rPr lang="en-US" sz="1300" i="1" kern="0">
                            <a:solidFill>
                              <a:schemeClr val="bg1"/>
                            </a:solidFill>
                            <a:latin typeface="Cambria Math" panose="02040503050406030204" pitchFamily="18" charset="0"/>
                            <a:ea typeface="Fira Code"/>
                            <a:cs typeface="Fira Code"/>
                            <a:sym typeface="Arial"/>
                          </a:rPr>
                          <m:t>(</m:t>
                        </m:r>
                        <m:nary>
                          <m:naryPr>
                            <m:chr m:val="∑"/>
                            <m:ctrlPr>
                              <a:rPr lang="en-US" sz="1300" i="1" kern="0">
                                <a:solidFill>
                                  <a:schemeClr val="bg1"/>
                                </a:solidFill>
                                <a:latin typeface="Cambria Math" panose="02040503050406030204" pitchFamily="18" charset="0"/>
                                <a:ea typeface="Fira Code"/>
                                <a:cs typeface="Fira Code"/>
                                <a:sym typeface="Arial"/>
                              </a:rPr>
                            </m:ctrlPr>
                          </m:naryPr>
                          <m:sub>
                            <m:r>
                              <m:rPr>
                                <m:brk m:alnAt="23"/>
                              </m:rPr>
                              <a:rPr lang="en-US" sz="1300" i="1" kern="0">
                                <a:solidFill>
                                  <a:schemeClr val="bg1"/>
                                </a:solidFill>
                                <a:latin typeface="Cambria Math" panose="02040503050406030204" pitchFamily="18" charset="0"/>
                                <a:ea typeface="Fira Code"/>
                                <a:cs typeface="Fira Code"/>
                                <a:sym typeface="Arial"/>
                              </a:rPr>
                              <m:t>𝑖</m:t>
                            </m:r>
                            <m:r>
                              <a:rPr lang="en-US" sz="1300" i="1" kern="0">
                                <a:solidFill>
                                  <a:schemeClr val="bg1"/>
                                </a:solidFill>
                                <a:latin typeface="Cambria Math" panose="02040503050406030204" pitchFamily="18" charset="0"/>
                                <a:ea typeface="Fira Code"/>
                                <a:cs typeface="Fira Code"/>
                                <a:sym typeface="Arial"/>
                              </a:rPr>
                              <m:t>=1</m:t>
                            </m:r>
                          </m:sub>
                          <m:sup>
                            <m:r>
                              <a:rPr lang="en-US" sz="1300" i="1" kern="0">
                                <a:solidFill>
                                  <a:schemeClr val="bg1"/>
                                </a:solidFill>
                                <a:latin typeface="Cambria Math" panose="02040503050406030204" pitchFamily="18" charset="0"/>
                                <a:ea typeface="Fira Code"/>
                                <a:cs typeface="Fira Code"/>
                                <a:sym typeface="Arial"/>
                              </a:rPr>
                              <m:t>𝑛</m:t>
                            </m:r>
                          </m:sup>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𝜔</m:t>
                                </m:r>
                              </m:e>
                              <m:sub>
                                <m:r>
                                  <a:rPr lang="en-US" sz="1300" i="1" kern="0">
                                    <a:solidFill>
                                      <a:schemeClr val="bg1"/>
                                    </a:solidFill>
                                    <a:latin typeface="Cambria Math" panose="02040503050406030204" pitchFamily="18" charset="0"/>
                                    <a:ea typeface="Fira Code"/>
                                    <a:cs typeface="Fira Code"/>
                                    <a:sym typeface="Arial"/>
                                  </a:rPr>
                                  <m:t>𝑖</m:t>
                                </m:r>
                              </m:sub>
                            </m:sSub>
                            <m:d>
                              <m:dPr>
                                <m:ctrlPr>
                                  <a:rPr lang="en-US" sz="1300" i="1" kern="0">
                                    <a:solidFill>
                                      <a:schemeClr val="bg1"/>
                                    </a:solidFill>
                                    <a:latin typeface="Cambria Math" panose="02040503050406030204" pitchFamily="18" charset="0"/>
                                    <a:ea typeface="Fira Code"/>
                                    <a:cs typeface="Fira Code"/>
                                    <a:sym typeface="Arial"/>
                                  </a:rPr>
                                </m:ctrlPr>
                              </m:dPr>
                              <m:e>
                                <m:r>
                                  <a:rPr lang="en-US" sz="1300" i="1" kern="0">
                                    <a:solidFill>
                                      <a:schemeClr val="bg1"/>
                                    </a:solidFill>
                                    <a:latin typeface="Cambria Math" panose="02040503050406030204" pitchFamily="18" charset="0"/>
                                    <a:ea typeface="Fira Code"/>
                                    <a:cs typeface="Fira Code"/>
                                    <a:sym typeface="Arial"/>
                                  </a:rPr>
                                  <m:t>𝑚</m:t>
                                </m:r>
                              </m:e>
                            </m:d>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r>
                                  <a:rPr lang="en-US" sz="1300" i="1" kern="0">
                                    <a:solidFill>
                                      <a:schemeClr val="bg1"/>
                                    </a:solidFill>
                                    <a:latin typeface="Cambria Math" panose="02040503050406030204" pitchFamily="18" charset="0"/>
                                    <a:ea typeface="Fira Code"/>
                                    <a:cs typeface="Fira Code"/>
                                    <a:sym typeface="Arial"/>
                                  </a:rPr>
                                  <m:t>−</m:t>
                                </m:r>
                                <m:sSub>
                                  <m:sSubPr>
                                    <m:ctrlPr>
                                      <a:rPr lang="en-US" altLang="en-US" sz="1300" i="1" kern="0">
                                        <a:solidFill>
                                          <a:schemeClr val="bg1"/>
                                        </a:solidFill>
                                        <a:latin typeface="Cambria Math" panose="02040503050406030204" pitchFamily="18" charset="0"/>
                                        <a:ea typeface="Fira Code"/>
                                        <a:cs typeface="Fira Code"/>
                                        <a:sym typeface="Fira Code"/>
                                      </a:rPr>
                                    </m:ctrlPr>
                                  </m:sSubPr>
                                  <m:e>
                                    <m:r>
                                      <a:rPr lang="en-US" altLang="en-US" sz="1300" i="1" kern="0">
                                        <a:solidFill>
                                          <a:schemeClr val="bg1"/>
                                        </a:solidFill>
                                        <a:latin typeface="Cambria Math" panose="02040503050406030204" pitchFamily="18" charset="0"/>
                                        <a:ea typeface="Fira Code"/>
                                        <a:cs typeface="Fira Code"/>
                                        <a:sym typeface="Fira Code"/>
                                      </a:rPr>
                                      <m:t>𝑓</m:t>
                                    </m:r>
                                  </m:e>
                                  <m:sub>
                                    <m:r>
                                      <a:rPr lang="en-US" altLang="en-US" sz="1300" i="1" kern="0">
                                        <a:solidFill>
                                          <a:schemeClr val="bg1"/>
                                        </a:solidFill>
                                        <a:latin typeface="Cambria Math" panose="02040503050406030204" pitchFamily="18" charset="0"/>
                                        <a:ea typeface="Fira Code"/>
                                        <a:cs typeface="Fira Code"/>
                                        <a:sym typeface="Fira Code"/>
                                      </a:rPr>
                                      <m:t>𝑚</m:t>
                                    </m:r>
                                  </m:sub>
                                </m:sSub>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𝑦</m:t>
                                    </m:r>
                                  </m:e>
                                  <m:sub>
                                    <m:r>
                                      <a:rPr lang="en-US" sz="1300" i="1" kern="0">
                                        <a:solidFill>
                                          <a:schemeClr val="bg1"/>
                                        </a:solidFill>
                                        <a:latin typeface="Cambria Math" panose="02040503050406030204" pitchFamily="18" charset="0"/>
                                        <a:ea typeface="Fira Code"/>
                                        <a:cs typeface="Fira Code"/>
                                        <a:sym typeface="Arial"/>
                                      </a:rPr>
                                      <m:t>𝑖</m:t>
                                    </m:r>
                                  </m:sub>
                                </m:sSub>
                                <m:d>
                                  <m:dPr>
                                    <m:ctrlPr>
                                      <a:rPr lang="en-US" sz="1300" i="1" kern="0">
                                        <a:solidFill>
                                          <a:schemeClr val="bg1"/>
                                        </a:solidFill>
                                        <a:latin typeface="Cambria Math" panose="02040503050406030204" pitchFamily="18" charset="0"/>
                                        <a:ea typeface="Fira Code"/>
                                        <a:cs typeface="Fira Code"/>
                                        <a:sym typeface="Arial"/>
                                      </a:rPr>
                                    </m:ctrlPr>
                                  </m:dPr>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𝑥</m:t>
                                        </m:r>
                                      </m:e>
                                      <m:sub>
                                        <m:r>
                                          <a:rPr lang="en-US" sz="1300" i="1" kern="0">
                                            <a:solidFill>
                                              <a:schemeClr val="bg1"/>
                                            </a:solidFill>
                                            <a:latin typeface="Cambria Math" panose="02040503050406030204" pitchFamily="18" charset="0"/>
                                            <a:ea typeface="Fira Code"/>
                                            <a:cs typeface="Fira Code"/>
                                            <a:sym typeface="Arial"/>
                                          </a:rPr>
                                          <m:t>𝑖</m:t>
                                        </m:r>
                                      </m:sub>
                                    </m:sSub>
                                  </m:e>
                                </m:d>
                              </m:sup>
                            </m:sSup>
                            <m:r>
                              <a:rPr lang="en-US" sz="1300" i="1" kern="0">
                                <a:solidFill>
                                  <a:schemeClr val="bg1"/>
                                </a:solidFill>
                                <a:latin typeface="Cambria Math" panose="02040503050406030204" pitchFamily="18" charset="0"/>
                                <a:ea typeface="Fira Code"/>
                                <a:cs typeface="Fira Code"/>
                                <a:sym typeface="Arial"/>
                              </a:rPr>
                              <m:t>)</m:t>
                            </m:r>
                          </m:e>
                        </m:nary>
                      </m:e>
                    </m:nary>
                  </m:oMath>
                </a14:m>
                <a:endParaRPr lang="en-US" sz="1300" kern="0" dirty="0">
                  <a:solidFill>
                    <a:schemeClr val="bg1"/>
                  </a:solidFill>
                  <a:latin typeface="SVN-Calling Code" panose="020B0509020202020204" pitchFamily="49" charset="0"/>
                  <a:ea typeface="Fira Code"/>
                  <a:cs typeface="Fira Code"/>
                  <a:sym typeface="Fira Code"/>
                </a:endParaRPr>
              </a:p>
              <a:p>
                <a:pPr marL="0" lvl="8"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Fira Code"/>
                  </a:rPr>
                  <a:t>				</a:t>
                </a:r>
                <a14:m>
                  <m:oMath xmlns:m="http://schemas.openxmlformats.org/officeDocument/2006/math">
                    <m:r>
                      <a:rPr lang="en-US" sz="1300" i="1" kern="0">
                        <a:solidFill>
                          <a:schemeClr val="bg1"/>
                        </a:solidFill>
                        <a:latin typeface="Cambria Math" panose="02040503050406030204" pitchFamily="18" charset="0"/>
                        <a:ea typeface="Fira Code"/>
                        <a:cs typeface="Fira Code"/>
                        <a:sym typeface="Arial"/>
                      </a:rPr>
                      <m:t>=</m:t>
                    </m:r>
                    <m:nary>
                      <m:naryPr>
                        <m:chr m:val="∏"/>
                        <m:supHide m:val="on"/>
                        <m:ctrlPr>
                          <a:rPr lang="en-US" sz="1300" i="1" kern="0">
                            <a:solidFill>
                              <a:schemeClr val="bg1"/>
                            </a:solidFill>
                            <a:latin typeface="Cambria Math" panose="02040503050406030204" pitchFamily="18" charset="0"/>
                            <a:ea typeface="Fira Code"/>
                            <a:cs typeface="Fira Code"/>
                            <a:sym typeface="Arial"/>
                          </a:rPr>
                        </m:ctrlPr>
                      </m:naryPr>
                      <m:sub>
                        <m:r>
                          <m:rPr>
                            <m:brk m:alnAt="7"/>
                          </m:rPr>
                          <a:rPr lang="en-US" sz="1300" i="1" kern="0">
                            <a:solidFill>
                              <a:schemeClr val="bg1"/>
                            </a:solidFill>
                            <a:latin typeface="Cambria Math" panose="02040503050406030204" pitchFamily="18" charset="0"/>
                            <a:ea typeface="Fira Code"/>
                            <a:cs typeface="Fira Code"/>
                            <a:sym typeface="Arial"/>
                          </a:rPr>
                          <m:t>𝑚</m:t>
                        </m:r>
                      </m:sub>
                      <m:sup/>
                      <m:e>
                        <m:r>
                          <a:rPr lang="en-US" sz="1300" i="1" kern="0">
                            <a:solidFill>
                              <a:schemeClr val="bg1"/>
                            </a:solidFill>
                            <a:latin typeface="Cambria Math" panose="02040503050406030204" pitchFamily="18" charset="0"/>
                            <a:ea typeface="Fira Code"/>
                            <a:cs typeface="Fira Code"/>
                            <a:sym typeface="Arial"/>
                          </a:rPr>
                          <m:t>(</m:t>
                        </m:r>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r>
                              <a:rPr lang="en-US" sz="1300" i="1" kern="0">
                                <a:solidFill>
                                  <a:schemeClr val="bg1"/>
                                </a:solidFill>
                                <a:latin typeface="Cambria Math" panose="02040503050406030204" pitchFamily="18" charset="0"/>
                                <a:ea typeface="Fira Code"/>
                                <a:cs typeface="Fira Code"/>
                                <a:sym typeface="Arial"/>
                              </a:rPr>
                              <m:t>−</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𝛽</m:t>
                                </m:r>
                              </m:e>
                              <m:sub>
                                <m:r>
                                  <a:rPr lang="en-US" sz="1300" i="1" kern="0">
                                    <a:solidFill>
                                      <a:schemeClr val="bg1"/>
                                    </a:solidFill>
                                    <a:latin typeface="Cambria Math" panose="02040503050406030204" pitchFamily="18" charset="0"/>
                                    <a:ea typeface="Fira Code"/>
                                    <a:cs typeface="Fira Code"/>
                                    <a:sym typeface="Arial"/>
                                  </a:rPr>
                                  <m:t>𝑚</m:t>
                                </m:r>
                              </m:sub>
                            </m:sSub>
                          </m:sup>
                        </m:sSup>
                        <m:r>
                          <a:rPr lang="en-US" sz="1300" i="1" kern="0">
                            <a:solidFill>
                              <a:schemeClr val="bg1"/>
                            </a:solidFill>
                            <a:latin typeface="Cambria Math" panose="02040503050406030204" pitchFamily="18" charset="0"/>
                            <a:ea typeface="Fira Code"/>
                            <a:cs typeface="Fira Code"/>
                            <a:sym typeface="Arial"/>
                          </a:rPr>
                          <m:t>+</m:t>
                        </m:r>
                        <m:d>
                          <m:dPr>
                            <m:ctrlPr>
                              <a:rPr lang="en-US" sz="1300" i="1" kern="0">
                                <a:solidFill>
                                  <a:schemeClr val="bg1"/>
                                </a:solidFill>
                                <a:latin typeface="Cambria Math" panose="02040503050406030204" pitchFamily="18" charset="0"/>
                                <a:ea typeface="Fira Code"/>
                                <a:cs typeface="Fira Code"/>
                                <a:sym typeface="Arial"/>
                              </a:rPr>
                            </m:ctrlPr>
                          </m:dPr>
                          <m:e>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𝛽</m:t>
                                    </m:r>
                                  </m:e>
                                  <m:sub>
                                    <m:r>
                                      <a:rPr lang="en-US" sz="1300" i="1" kern="0">
                                        <a:solidFill>
                                          <a:schemeClr val="bg1"/>
                                        </a:solidFill>
                                        <a:latin typeface="Cambria Math" panose="02040503050406030204" pitchFamily="18" charset="0"/>
                                        <a:ea typeface="Fira Code"/>
                                        <a:cs typeface="Fira Code"/>
                                        <a:sym typeface="Arial"/>
                                      </a:rPr>
                                      <m:t>𝑚</m:t>
                                    </m:r>
                                  </m:sub>
                                </m:sSub>
                              </m:sup>
                            </m:sSup>
                            <m:r>
                              <a:rPr lang="en-US" sz="1300" i="1" kern="0">
                                <a:solidFill>
                                  <a:schemeClr val="bg1"/>
                                </a:solidFill>
                                <a:latin typeface="Cambria Math" panose="02040503050406030204" pitchFamily="18" charset="0"/>
                                <a:ea typeface="Fira Code"/>
                                <a:cs typeface="Fira Code"/>
                                <a:sym typeface="Arial"/>
                              </a:rPr>
                              <m:t>−</m:t>
                            </m:r>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r>
                                  <a:rPr lang="en-US" sz="1300" i="1" kern="0">
                                    <a:solidFill>
                                      <a:schemeClr val="bg1"/>
                                    </a:solidFill>
                                    <a:latin typeface="Cambria Math" panose="02040503050406030204" pitchFamily="18" charset="0"/>
                                    <a:ea typeface="Fira Code"/>
                                    <a:cs typeface="Fira Code"/>
                                    <a:sym typeface="Arial"/>
                                  </a:rPr>
                                  <m:t>−</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𝛽</m:t>
                                    </m:r>
                                  </m:e>
                                  <m:sub>
                                    <m:r>
                                      <a:rPr lang="en-US" sz="1300" i="1" kern="0">
                                        <a:solidFill>
                                          <a:schemeClr val="bg1"/>
                                        </a:solidFill>
                                        <a:latin typeface="Cambria Math" panose="02040503050406030204" pitchFamily="18" charset="0"/>
                                        <a:ea typeface="Fira Code"/>
                                        <a:cs typeface="Fira Code"/>
                                        <a:sym typeface="Arial"/>
                                      </a:rPr>
                                      <m:t>𝑚</m:t>
                                    </m:r>
                                  </m:sub>
                                </m:sSub>
                              </m:sup>
                            </m:sSup>
                          </m:e>
                        </m:d>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𝜀</m:t>
                            </m:r>
                          </m:e>
                          <m:sub>
                            <m:r>
                              <a:rPr lang="en-US" sz="1300" i="1" kern="0">
                                <a:solidFill>
                                  <a:schemeClr val="bg1"/>
                                </a:solidFill>
                                <a:latin typeface="Cambria Math" panose="02040503050406030204" pitchFamily="18" charset="0"/>
                                <a:ea typeface="Fira Code"/>
                                <a:cs typeface="Fira Code"/>
                                <a:sym typeface="Arial"/>
                              </a:rPr>
                              <m:t>𝑚</m:t>
                            </m:r>
                          </m:sub>
                        </m:sSub>
                        <m:r>
                          <a:rPr lang="en-US" sz="1300" i="1" kern="0">
                            <a:solidFill>
                              <a:schemeClr val="bg1"/>
                            </a:solidFill>
                            <a:latin typeface="Cambria Math" panose="02040503050406030204" pitchFamily="18" charset="0"/>
                            <a:ea typeface="Fira Code"/>
                            <a:cs typeface="Fira Code"/>
                            <a:sym typeface="Arial"/>
                          </a:rPr>
                          <m:t>)</m:t>
                        </m:r>
                      </m:e>
                    </m:nary>
                  </m:oMath>
                </a14:m>
                <a:endParaRPr lang="en-US" sz="1300" i="1" kern="0" dirty="0">
                  <a:solidFill>
                    <a:schemeClr val="bg1"/>
                  </a:solidFill>
                  <a:latin typeface="Cambria Math" panose="02040503050406030204" pitchFamily="18" charset="0"/>
                  <a:ea typeface="Fira Code"/>
                  <a:cs typeface="Fira Code"/>
                  <a:sym typeface="Fira Code"/>
                </a:endParaRPr>
              </a:p>
            </p:txBody>
          </p:sp>
        </mc:Choice>
        <mc:Fallback>
          <p:sp>
            <p:nvSpPr>
              <p:cNvPr id="11" name="TextBox 10">
                <a:extLst>
                  <a:ext uri="{FF2B5EF4-FFF2-40B4-BE49-F238E27FC236}">
                    <a16:creationId xmlns:a16="http://schemas.microsoft.com/office/drawing/2014/main" id="{4E5E48BD-5097-8259-AEF4-1334A80FAFC8}"/>
                  </a:ext>
                </a:extLst>
              </p:cNvPr>
              <p:cNvSpPr txBox="1">
                <a:spLocks noRot="1" noChangeAspect="1" noMove="1" noResize="1" noEditPoints="1" noAdjustHandles="1" noChangeArrowheads="1" noChangeShapeType="1" noTextEdit="1"/>
              </p:cNvSpPr>
              <p:nvPr/>
            </p:nvSpPr>
            <p:spPr>
              <a:xfrm>
                <a:off x="985457" y="1305357"/>
                <a:ext cx="7345543" cy="2783967"/>
              </a:xfrm>
              <a:prstGeom prst="rect">
                <a:avLst/>
              </a:prstGeom>
              <a:blipFill>
                <a:blip r:embed="rId5"/>
                <a:stretch>
                  <a:fillRect l="-166" t="-14880" b="-1597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2B757E6-DCA4-D5A2-DDA9-27022B2E6635}"/>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3" name="Google Shape;603;p37">
            <a:extLst>
              <a:ext uri="{FF2B5EF4-FFF2-40B4-BE49-F238E27FC236}">
                <a16:creationId xmlns:a16="http://schemas.microsoft.com/office/drawing/2014/main" id="{5DD70D48-3876-9AB9-A0AD-4760AFF8D4B2}"/>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
        <p:nvSpPr>
          <p:cNvPr id="5" name="TextBox 4">
            <a:extLst>
              <a:ext uri="{FF2B5EF4-FFF2-40B4-BE49-F238E27FC236}">
                <a16:creationId xmlns:a16="http://schemas.microsoft.com/office/drawing/2014/main" id="{323AE785-6E7C-1A1E-B4C6-96B8C582D3BB}"/>
              </a:ext>
            </a:extLst>
          </p:cNvPr>
          <p:cNvSpPr txBox="1"/>
          <p:nvPr/>
        </p:nvSpPr>
        <p:spPr>
          <a:xfrm>
            <a:off x="3670796" y="356556"/>
            <a:ext cx="4699000" cy="400110"/>
          </a:xfrm>
          <a:prstGeom prst="rect">
            <a:avLst/>
          </a:prstGeom>
          <a:noFill/>
        </p:spPr>
        <p:txBody>
          <a:bodyPr wrap="square">
            <a:spAutoFit/>
          </a:bodyPr>
          <a:lstStyle/>
          <a:p>
            <a:r>
              <a:rPr lang="en-US" sz="2000" kern="1200" dirty="0">
                <a:solidFill>
                  <a:srgbClr val="D9D9D9"/>
                </a:solidFill>
                <a:effectLst/>
                <a:latin typeface="Oswald" pitchFamily="2" charset="0"/>
                <a:ea typeface="+mn-ea"/>
                <a:cs typeface="Times New Roman" panose="02020603050405020304" pitchFamily="18" charset="0"/>
              </a:rPr>
              <a:t>/AdaBoost</a:t>
            </a:r>
            <a:endParaRPr lang="en-US" sz="20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4FB74FD-B8ED-522C-A1AB-1A39120FD1BD}"/>
                  </a:ext>
                </a:extLst>
              </p:cNvPr>
              <p:cNvSpPr txBox="1"/>
              <p:nvPr/>
            </p:nvSpPr>
            <p:spPr>
              <a:xfrm>
                <a:off x="1886339" y="1049853"/>
                <a:ext cx="4699000" cy="292388"/>
              </a:xfrm>
              <a:prstGeom prst="rect">
                <a:avLst/>
              </a:prstGeom>
              <a:noFill/>
            </p:spPr>
            <p:txBody>
              <a:bodyPr wrap="square">
                <a:spAutoFit/>
              </a:bodyPr>
              <a:lstStyle/>
              <a:p>
                <a:pPr marL="115888" indent="0">
                  <a:buNone/>
                </a:pPr>
                <a:r>
                  <a:rPr lang="en-US" sz="1300" dirty="0">
                    <a:solidFill>
                      <a:schemeClr val="bg1"/>
                    </a:solidFill>
                    <a:latin typeface="SVN-Calling Code" panose="020B0509020202020204" pitchFamily="49" charset="0"/>
                  </a:rPr>
                  <a:t>(</a:t>
                </a:r>
                <a14:m>
                  <m:oMath xmlns:m="http://schemas.openxmlformats.org/officeDocument/2006/math">
                    <m:r>
                      <a:rPr lang="en-US" sz="1300" i="1" smtClean="0">
                        <a:solidFill>
                          <a:schemeClr val="bg1"/>
                        </a:solidFill>
                        <a:latin typeface="Cambria Math" panose="02040503050406030204" pitchFamily="18" charset="0"/>
                        <a:ea typeface="Cambria Math" panose="02040503050406030204" pitchFamily="18" charset="0"/>
                      </a:rPr>
                      <m:t>ℱ</m:t>
                    </m:r>
                    <m:r>
                      <a:rPr lang="en-US" sz="1300" b="0" i="1" smtClean="0">
                        <a:solidFill>
                          <a:schemeClr val="bg1"/>
                        </a:solidFill>
                        <a:latin typeface="Cambria Math" panose="02040503050406030204" pitchFamily="18" charset="0"/>
                        <a:ea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𝒟</m:t>
                    </m:r>
                  </m:oMath>
                </a14:m>
                <a:r>
                  <a:rPr lang="en-US" sz="1300" dirty="0">
                    <a:solidFill>
                      <a:schemeClr val="bg1"/>
                    </a:solidFill>
                    <a:latin typeface="SVN-Calling Code" panose="020B0509020202020204" pitchFamily="49" charset="0"/>
                  </a:rPr>
                  <a:t>)</a:t>
                </a:r>
              </a:p>
            </p:txBody>
          </p:sp>
        </mc:Choice>
        <mc:Fallback>
          <p:sp>
            <p:nvSpPr>
              <p:cNvPr id="10" name="TextBox 9">
                <a:extLst>
                  <a:ext uri="{FF2B5EF4-FFF2-40B4-BE49-F238E27FC236}">
                    <a16:creationId xmlns:a16="http://schemas.microsoft.com/office/drawing/2014/main" id="{F4FB74FD-B8ED-522C-A1AB-1A39120FD1BD}"/>
                  </a:ext>
                </a:extLst>
              </p:cNvPr>
              <p:cNvSpPr txBox="1">
                <a:spLocks noRot="1" noChangeAspect="1" noMove="1" noResize="1" noEditPoints="1" noAdjustHandles="1" noChangeArrowheads="1" noChangeShapeType="1" noTextEdit="1"/>
              </p:cNvSpPr>
              <p:nvPr/>
            </p:nvSpPr>
            <p:spPr>
              <a:xfrm>
                <a:off x="1886339" y="1049853"/>
                <a:ext cx="4699000" cy="292388"/>
              </a:xfrm>
              <a:prstGeom prst="rect">
                <a:avLst/>
              </a:prstGeom>
              <a:blipFill>
                <a:blip r:embed="rId6"/>
                <a:stretch>
                  <a:fillRect t="-2083" b="-16667"/>
                </a:stretch>
              </a:blipFill>
            </p:spPr>
            <p:txBody>
              <a:bodyPr/>
              <a:lstStyle/>
              <a:p>
                <a:r>
                  <a:rPr lang="en-US">
                    <a:noFill/>
                  </a:rPr>
                  <a:t> </a:t>
                </a:r>
              </a:p>
            </p:txBody>
          </p:sp>
        </mc:Fallback>
      </mc:AlternateContent>
      <p:sp>
        <p:nvSpPr>
          <p:cNvPr id="12" name="Subtitle 2">
            <a:extLst>
              <a:ext uri="{FF2B5EF4-FFF2-40B4-BE49-F238E27FC236}">
                <a16:creationId xmlns:a16="http://schemas.microsoft.com/office/drawing/2014/main" id="{295637F3-9879-7899-9D17-E922CDD59F6F}"/>
              </a:ext>
            </a:extLst>
          </p:cNvPr>
          <p:cNvSpPr txBox="1">
            <a:spLocks/>
          </p:cNvSpPr>
          <p:nvPr/>
        </p:nvSpPr>
        <p:spPr>
          <a:xfrm>
            <a:off x="1117229" y="1071813"/>
            <a:ext cx="1153587" cy="302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AdaBoost </a:t>
            </a:r>
          </a:p>
        </p:txBody>
      </p:sp>
    </p:spTree>
    <p:extLst>
      <p:ext uri="{BB962C8B-B14F-4D97-AF65-F5344CB8AC3E}">
        <p14:creationId xmlns:p14="http://schemas.microsoft.com/office/powerpoint/2010/main" val="26802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7" name="Google Shape;603;p37">
            <a:extLst>
              <a:ext uri="{FF2B5EF4-FFF2-40B4-BE49-F238E27FC236}">
                <a16:creationId xmlns:a16="http://schemas.microsoft.com/office/drawing/2014/main" id="{CA702C23-FA32-21A2-4553-1616BCBB20F2}"/>
              </a:ext>
            </a:extLst>
          </p:cNvPr>
          <p:cNvSpPr txBox="1">
            <a:spLocks/>
          </p:cNvSpPr>
          <p:nvPr/>
        </p:nvSpPr>
        <p:spPr>
          <a:xfrm>
            <a:off x="279900" y="220675"/>
            <a:ext cx="2402744"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/Boosting</a:t>
            </a:r>
          </a:p>
        </p:txBody>
      </p:sp>
      <p:sp>
        <p:nvSpPr>
          <p:cNvPr id="30" name="Google Shape;565;p35">
            <a:extLst>
              <a:ext uri="{FF2B5EF4-FFF2-40B4-BE49-F238E27FC236}">
                <a16:creationId xmlns:a16="http://schemas.microsoft.com/office/drawing/2014/main" id="{D59B18CA-2AFB-56A5-6243-7128EE12E29B}"/>
              </a:ext>
            </a:extLst>
          </p:cNvPr>
          <p:cNvSpPr/>
          <p:nvPr/>
        </p:nvSpPr>
        <p:spPr>
          <a:xfrm rot="5400000">
            <a:off x="1094369" y="1138146"/>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E5E48BD-5097-8259-AEF4-1334A80FAFC8}"/>
                  </a:ext>
                </a:extLst>
              </p:cNvPr>
              <p:cNvSpPr txBox="1"/>
              <p:nvPr/>
            </p:nvSpPr>
            <p:spPr>
              <a:xfrm>
                <a:off x="985457" y="1305357"/>
                <a:ext cx="7345543" cy="2035365"/>
              </a:xfrm>
              <a:prstGeom prst="rect">
                <a:avLst/>
              </a:prstGeom>
              <a:noFill/>
            </p:spPr>
            <p:txBody>
              <a:bodyPr wrap="square">
                <a:spAutoFit/>
              </a:bodyPr>
              <a:lstStyle/>
              <a:p>
                <a:pPr marL="285750" lvl="0" indent="-285750" defTabSz="914400" eaLnBrk="0" fontAlgn="base" hangingPunct="0">
                  <a:spcBef>
                    <a:spcPts val="600"/>
                  </a:spcBef>
                  <a:spcAft>
                    <a:spcPct val="0"/>
                  </a:spcAft>
                  <a:buClr>
                    <a:srgbClr val="FF6600"/>
                  </a:buClr>
                  <a:buFont typeface="Arial" panose="020B0604020202020204" pitchFamily="34" charset="0"/>
                  <a:buChar char="•"/>
                </a:pPr>
                <a:r>
                  <a:rPr lang="en-US" sz="1300" kern="0" dirty="0">
                    <a:solidFill>
                      <a:schemeClr val="bg1"/>
                    </a:solidFill>
                    <a:latin typeface="SVN-Calling Code" panose="020B0509020202020204" pitchFamily="49" charset="0"/>
                    <a:ea typeface="Fira Code"/>
                    <a:cs typeface="Fira Code"/>
                    <a:sym typeface="Arial"/>
                  </a:rPr>
                  <a:t>Analyzing training error:</a:t>
                </a:r>
              </a:p>
              <a:p>
                <a:pPr marL="0" lvl="8"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Arial"/>
                  </a:rPr>
                  <a:t>	training error(</a:t>
                </a:r>
                <a14:m>
                  <m:oMath xmlns:m="http://schemas.openxmlformats.org/officeDocument/2006/math">
                    <m:r>
                      <a:rPr lang="en-US" sz="1300" i="1" kern="0">
                        <a:solidFill>
                          <a:schemeClr val="bg1"/>
                        </a:solidFill>
                        <a:latin typeface="Cambria Math" panose="02040503050406030204" pitchFamily="18" charset="0"/>
                        <a:ea typeface="Fira Code"/>
                        <a:cs typeface="Fira Code"/>
                        <a:sym typeface="Arial"/>
                      </a:rPr>
                      <m:t>𝑓</m:t>
                    </m:r>
                  </m:oMath>
                </a14:m>
                <a:r>
                  <a:rPr lang="en-US" sz="1300" kern="0" dirty="0">
                    <a:solidFill>
                      <a:schemeClr val="bg1"/>
                    </a:solidFill>
                    <a:latin typeface="SVN-Calling Code" panose="020B0509020202020204" pitchFamily="49" charset="0"/>
                    <a:ea typeface="Fira Code"/>
                    <a:cs typeface="Fira Code"/>
                    <a:sym typeface="Arial"/>
                  </a:rPr>
                  <a:t>) </a:t>
                </a:r>
                <a14:m>
                  <m:oMath xmlns:m="http://schemas.openxmlformats.org/officeDocument/2006/math">
                    <m:r>
                      <a:rPr lang="en-US" sz="1300" i="1" kern="0">
                        <a:solidFill>
                          <a:schemeClr val="bg1"/>
                        </a:solidFill>
                        <a:latin typeface="Cambria Math" panose="02040503050406030204" pitchFamily="18" charset="0"/>
                        <a:ea typeface="Cambria Math" panose="02040503050406030204" pitchFamily="18" charset="0"/>
                        <a:cs typeface="Fira Code"/>
                        <a:sym typeface="Arial"/>
                      </a:rPr>
                      <m:t>≤</m:t>
                    </m:r>
                    <m:nary>
                      <m:naryPr>
                        <m:chr m:val="∏"/>
                        <m:supHide m:val="on"/>
                        <m:ctrlPr>
                          <a:rPr lang="en-US" sz="1300" i="1" kern="0">
                            <a:solidFill>
                              <a:schemeClr val="bg1"/>
                            </a:solidFill>
                            <a:latin typeface="Cambria Math" panose="02040503050406030204" pitchFamily="18" charset="0"/>
                            <a:ea typeface="Fira Code"/>
                            <a:cs typeface="Fira Code"/>
                            <a:sym typeface="Arial"/>
                          </a:rPr>
                        </m:ctrlPr>
                      </m:naryPr>
                      <m:sub>
                        <m:r>
                          <m:rPr>
                            <m:brk m:alnAt="7"/>
                          </m:rPr>
                          <a:rPr lang="en-US" sz="1300" i="1" kern="0">
                            <a:solidFill>
                              <a:schemeClr val="bg1"/>
                            </a:solidFill>
                            <a:latin typeface="Cambria Math" panose="02040503050406030204" pitchFamily="18" charset="0"/>
                            <a:ea typeface="Fira Code"/>
                            <a:cs typeface="Fira Code"/>
                            <a:sym typeface="Arial"/>
                          </a:rPr>
                          <m:t>𝑚</m:t>
                        </m:r>
                      </m:sub>
                      <m:sup/>
                      <m:e>
                        <m:r>
                          <a:rPr lang="en-US" sz="1300" i="1" kern="0">
                            <a:solidFill>
                              <a:schemeClr val="bg1"/>
                            </a:solidFill>
                            <a:latin typeface="Cambria Math" panose="02040503050406030204" pitchFamily="18" charset="0"/>
                            <a:ea typeface="Fira Code"/>
                            <a:cs typeface="Fira Code"/>
                            <a:sym typeface="Arial"/>
                          </a:rPr>
                          <m:t>(</m:t>
                        </m:r>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r>
                              <a:rPr lang="en-US" sz="1300" i="1" kern="0">
                                <a:solidFill>
                                  <a:schemeClr val="bg1"/>
                                </a:solidFill>
                                <a:latin typeface="Cambria Math" panose="02040503050406030204" pitchFamily="18" charset="0"/>
                                <a:ea typeface="Fira Code"/>
                                <a:cs typeface="Fira Code"/>
                                <a:sym typeface="Arial"/>
                              </a:rPr>
                              <m:t>−</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𝛽</m:t>
                                </m:r>
                              </m:e>
                              <m:sub>
                                <m:r>
                                  <a:rPr lang="en-US" sz="1300" i="1" kern="0">
                                    <a:solidFill>
                                      <a:schemeClr val="bg1"/>
                                    </a:solidFill>
                                    <a:latin typeface="Cambria Math" panose="02040503050406030204" pitchFamily="18" charset="0"/>
                                    <a:ea typeface="Fira Code"/>
                                    <a:cs typeface="Fira Code"/>
                                    <a:sym typeface="Arial"/>
                                  </a:rPr>
                                  <m:t>𝑚</m:t>
                                </m:r>
                              </m:sub>
                            </m:sSub>
                          </m:sup>
                        </m:sSup>
                        <m:r>
                          <a:rPr lang="en-US" sz="1300" i="1" kern="0">
                            <a:solidFill>
                              <a:schemeClr val="bg1"/>
                            </a:solidFill>
                            <a:latin typeface="Cambria Math" panose="02040503050406030204" pitchFamily="18" charset="0"/>
                            <a:ea typeface="Fira Code"/>
                            <a:cs typeface="Fira Code"/>
                            <a:sym typeface="Arial"/>
                          </a:rPr>
                          <m:t>+</m:t>
                        </m:r>
                        <m:d>
                          <m:dPr>
                            <m:ctrlPr>
                              <a:rPr lang="en-US" sz="1300" i="1" kern="0">
                                <a:solidFill>
                                  <a:schemeClr val="bg1"/>
                                </a:solidFill>
                                <a:latin typeface="Cambria Math" panose="02040503050406030204" pitchFamily="18" charset="0"/>
                                <a:ea typeface="Fira Code"/>
                                <a:cs typeface="Fira Code"/>
                                <a:sym typeface="Arial"/>
                              </a:rPr>
                            </m:ctrlPr>
                          </m:dPr>
                          <m:e>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𝛽</m:t>
                                    </m:r>
                                  </m:e>
                                  <m:sub>
                                    <m:r>
                                      <a:rPr lang="en-US" sz="1300" i="1" kern="0">
                                        <a:solidFill>
                                          <a:schemeClr val="bg1"/>
                                        </a:solidFill>
                                        <a:latin typeface="Cambria Math" panose="02040503050406030204" pitchFamily="18" charset="0"/>
                                        <a:ea typeface="Fira Code"/>
                                        <a:cs typeface="Fira Code"/>
                                        <a:sym typeface="Arial"/>
                                      </a:rPr>
                                      <m:t>𝑚</m:t>
                                    </m:r>
                                  </m:sub>
                                </m:sSub>
                              </m:sup>
                            </m:sSup>
                            <m:r>
                              <a:rPr lang="en-US" sz="1300" i="1" kern="0">
                                <a:solidFill>
                                  <a:schemeClr val="bg1"/>
                                </a:solidFill>
                                <a:latin typeface="Cambria Math" panose="02040503050406030204" pitchFamily="18" charset="0"/>
                                <a:ea typeface="Fira Code"/>
                                <a:cs typeface="Fira Code"/>
                                <a:sym typeface="Arial"/>
                              </a:rPr>
                              <m:t>−</m:t>
                            </m:r>
                            <m:sSup>
                              <m:sSupPr>
                                <m:ctrlPr>
                                  <a:rPr lang="en-US" sz="1300" i="1" kern="0">
                                    <a:solidFill>
                                      <a:schemeClr val="bg1"/>
                                    </a:solidFill>
                                    <a:latin typeface="Cambria Math" panose="02040503050406030204" pitchFamily="18" charset="0"/>
                                    <a:ea typeface="Fira Code"/>
                                    <a:cs typeface="Fira Code"/>
                                    <a:sym typeface="Arial"/>
                                  </a:rPr>
                                </m:ctrlPr>
                              </m:sSupPr>
                              <m:e>
                                <m:r>
                                  <a:rPr lang="en-US" sz="1300" i="1" kern="0">
                                    <a:solidFill>
                                      <a:schemeClr val="bg1"/>
                                    </a:solidFill>
                                    <a:latin typeface="Cambria Math" panose="02040503050406030204" pitchFamily="18" charset="0"/>
                                    <a:ea typeface="Fira Code"/>
                                    <a:cs typeface="Fira Code"/>
                                    <a:sym typeface="Arial"/>
                                  </a:rPr>
                                  <m:t>𝑒</m:t>
                                </m:r>
                              </m:e>
                              <m:sup>
                                <m:r>
                                  <a:rPr lang="en-US" sz="1300" i="1" kern="0">
                                    <a:solidFill>
                                      <a:schemeClr val="bg1"/>
                                    </a:solidFill>
                                    <a:latin typeface="Cambria Math" panose="02040503050406030204" pitchFamily="18" charset="0"/>
                                    <a:ea typeface="Fira Code"/>
                                    <a:cs typeface="Fira Code"/>
                                    <a:sym typeface="Arial"/>
                                  </a:rPr>
                                  <m:t>−</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𝛽</m:t>
                                    </m:r>
                                  </m:e>
                                  <m:sub>
                                    <m:r>
                                      <a:rPr lang="en-US" sz="1300" i="1" kern="0">
                                        <a:solidFill>
                                          <a:schemeClr val="bg1"/>
                                        </a:solidFill>
                                        <a:latin typeface="Cambria Math" panose="02040503050406030204" pitchFamily="18" charset="0"/>
                                        <a:ea typeface="Fira Code"/>
                                        <a:cs typeface="Fira Code"/>
                                        <a:sym typeface="Arial"/>
                                      </a:rPr>
                                      <m:t>𝑚</m:t>
                                    </m:r>
                                  </m:sub>
                                </m:sSub>
                              </m:sup>
                            </m:sSup>
                          </m:e>
                        </m:d>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𝜀</m:t>
                            </m:r>
                          </m:e>
                          <m:sub>
                            <m:r>
                              <a:rPr lang="en-US" sz="1300" i="1" kern="0">
                                <a:solidFill>
                                  <a:schemeClr val="bg1"/>
                                </a:solidFill>
                                <a:latin typeface="Cambria Math" panose="02040503050406030204" pitchFamily="18" charset="0"/>
                                <a:ea typeface="Fira Code"/>
                                <a:cs typeface="Fira Code"/>
                                <a:sym typeface="Arial"/>
                              </a:rPr>
                              <m:t>𝑚</m:t>
                            </m:r>
                          </m:sub>
                        </m:sSub>
                        <m:r>
                          <a:rPr lang="en-US" sz="1300" i="1" kern="0">
                            <a:solidFill>
                              <a:schemeClr val="bg1"/>
                            </a:solidFill>
                            <a:latin typeface="Cambria Math" panose="02040503050406030204" pitchFamily="18" charset="0"/>
                            <a:ea typeface="Fira Code"/>
                            <a:cs typeface="Fira Code"/>
                            <a:sym typeface="Arial"/>
                          </a:rPr>
                          <m:t>)</m:t>
                        </m:r>
                      </m:e>
                    </m:nary>
                  </m:oMath>
                </a14:m>
                <a:endParaRPr lang="en-US" sz="1300" i="1" kern="0" dirty="0">
                  <a:solidFill>
                    <a:schemeClr val="bg1"/>
                  </a:solidFill>
                  <a:latin typeface="Cambria Math" panose="02040503050406030204" pitchFamily="18" charset="0"/>
                  <a:ea typeface="Fira Code"/>
                  <a:cs typeface="Fira Code"/>
                  <a:sym typeface="Fira Code"/>
                </a:endParaRPr>
              </a:p>
              <a:p>
                <a:pPr marL="0" lvl="8"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Fira Code"/>
                  </a:rPr>
                  <a:t>- Set</a:t>
                </a:r>
                <a:r>
                  <a:rPr lang="en-US" sz="1300" i="1" kern="0" dirty="0">
                    <a:solidFill>
                      <a:schemeClr val="bg1"/>
                    </a:solidFill>
                    <a:latin typeface="Cambria Math" panose="02040503050406030204" pitchFamily="18" charset="0"/>
                    <a:ea typeface="Fira Code"/>
                    <a:cs typeface="Fira Code"/>
                    <a:sym typeface="Fira Code"/>
                  </a:rPr>
                  <a:t>  </a:t>
                </a:r>
                <a14:m>
                  <m:oMath xmlns:m="http://schemas.openxmlformats.org/officeDocument/2006/math">
                    <m:sSub>
                      <m:sSubPr>
                        <m:ctrlPr>
                          <a:rPr lang="en-US" sz="1300" i="1" kern="0">
                            <a:solidFill>
                              <a:schemeClr val="bg1"/>
                            </a:solidFill>
                            <a:latin typeface="Cambria Math" panose="02040503050406030204" pitchFamily="18" charset="0"/>
                            <a:ea typeface="Fira Code"/>
                            <a:cs typeface="Fira Code"/>
                            <a:sym typeface="Fira Code"/>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Fira Code"/>
                          </a:rPr>
                          <m:t>𝛽</m:t>
                        </m:r>
                      </m:e>
                      <m:sub>
                        <m:r>
                          <a:rPr lang="en-US" sz="1300" i="1" kern="0">
                            <a:solidFill>
                              <a:schemeClr val="bg1"/>
                            </a:solidFill>
                            <a:latin typeface="Cambria Math" panose="02040503050406030204" pitchFamily="18" charset="0"/>
                            <a:ea typeface="Fira Code"/>
                            <a:cs typeface="Fira Code"/>
                            <a:sym typeface="Fira Code"/>
                          </a:rPr>
                          <m:t>𝑚</m:t>
                        </m:r>
                      </m:sub>
                    </m:sSub>
                    <m:r>
                      <a:rPr lang="en-US" sz="1300" i="1" kern="0">
                        <a:solidFill>
                          <a:schemeClr val="bg1"/>
                        </a:solidFill>
                        <a:latin typeface="Cambria Math" panose="02040503050406030204" pitchFamily="18" charset="0"/>
                        <a:ea typeface="Fira Code"/>
                        <a:cs typeface="Fira Code"/>
                        <a:sym typeface="Fira Code"/>
                      </a:rPr>
                      <m:t>= </m:t>
                    </m:r>
                    <m:f>
                      <m:fPr>
                        <m:ctrlPr>
                          <a:rPr lang="en-US" sz="1300" i="1" kern="0">
                            <a:solidFill>
                              <a:schemeClr val="bg1"/>
                            </a:solidFill>
                            <a:latin typeface="Cambria Math" panose="02040503050406030204" pitchFamily="18" charset="0"/>
                            <a:ea typeface="Fira Code"/>
                            <a:cs typeface="Fira Code"/>
                            <a:sym typeface="Fira Code"/>
                          </a:rPr>
                        </m:ctrlPr>
                      </m:fPr>
                      <m:num>
                        <m:r>
                          <a:rPr lang="en-US" sz="1300" i="1" kern="0">
                            <a:solidFill>
                              <a:schemeClr val="bg1"/>
                            </a:solidFill>
                            <a:latin typeface="Cambria Math" panose="02040503050406030204" pitchFamily="18" charset="0"/>
                            <a:ea typeface="Fira Code"/>
                            <a:cs typeface="Fira Code"/>
                            <a:sym typeface="Fira Code"/>
                          </a:rPr>
                          <m:t>1</m:t>
                        </m:r>
                      </m:num>
                      <m:den>
                        <m:r>
                          <a:rPr lang="en-US" sz="1300" i="1" kern="0">
                            <a:solidFill>
                              <a:schemeClr val="bg1"/>
                            </a:solidFill>
                            <a:latin typeface="Cambria Math" panose="02040503050406030204" pitchFamily="18" charset="0"/>
                            <a:ea typeface="Fira Code"/>
                            <a:cs typeface="Fira Code"/>
                            <a:sym typeface="Fira Code"/>
                          </a:rPr>
                          <m:t>2</m:t>
                        </m:r>
                      </m:den>
                    </m:f>
                    <m:r>
                      <m:rPr>
                        <m:sty m:val="p"/>
                      </m:rPr>
                      <a:rPr lang="en-US" sz="1300" kern="0">
                        <a:solidFill>
                          <a:schemeClr val="bg1"/>
                        </a:solidFill>
                        <a:latin typeface="Cambria Math" panose="02040503050406030204" pitchFamily="18" charset="0"/>
                        <a:ea typeface="Fira Code"/>
                        <a:cs typeface="Fira Code"/>
                        <a:sym typeface="Fira Code"/>
                      </a:rPr>
                      <m:t>ln</m:t>
                    </m:r>
                    <m:r>
                      <a:rPr lang="en-US" sz="1300" i="1" kern="0">
                        <a:solidFill>
                          <a:schemeClr val="bg1"/>
                        </a:solidFill>
                        <a:latin typeface="Cambria Math" panose="02040503050406030204" pitchFamily="18" charset="0"/>
                        <a:ea typeface="Fira Code"/>
                        <a:cs typeface="Fira Code"/>
                        <a:sym typeface="Fira Code"/>
                      </a:rPr>
                      <m:t>⁡(</m:t>
                    </m:r>
                    <m:f>
                      <m:fPr>
                        <m:ctrlPr>
                          <a:rPr lang="en-US" sz="1300" i="1" kern="0">
                            <a:solidFill>
                              <a:schemeClr val="bg1"/>
                            </a:solidFill>
                            <a:latin typeface="Cambria Math" panose="02040503050406030204" pitchFamily="18" charset="0"/>
                            <a:ea typeface="Fira Code"/>
                            <a:cs typeface="Fira Code"/>
                            <a:sym typeface="Fira Code"/>
                          </a:rPr>
                        </m:ctrlPr>
                      </m:fPr>
                      <m:num>
                        <m:r>
                          <a:rPr lang="en-US" sz="1300" i="1" kern="0">
                            <a:solidFill>
                              <a:schemeClr val="bg1"/>
                            </a:solidFill>
                            <a:latin typeface="Cambria Math" panose="02040503050406030204" pitchFamily="18" charset="0"/>
                            <a:ea typeface="Fira Code"/>
                            <a:cs typeface="Fira Code"/>
                            <a:sym typeface="Fira Code"/>
                          </a:rPr>
                          <m:t>1 − </m:t>
                        </m:r>
                        <m:sSub>
                          <m:sSubPr>
                            <m:ctrlPr>
                              <a:rPr lang="en-US" sz="1300" i="1" kern="0">
                                <a:solidFill>
                                  <a:schemeClr val="bg1"/>
                                </a:solidFill>
                                <a:latin typeface="Cambria Math" panose="02040503050406030204" pitchFamily="18" charset="0"/>
                                <a:ea typeface="Fira Code"/>
                                <a:cs typeface="Fira Code"/>
                                <a:sym typeface="Fira Code"/>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Fira Code"/>
                              </a:rPr>
                              <m:t>𝜀</m:t>
                            </m:r>
                          </m:e>
                          <m:sub>
                            <m:r>
                              <a:rPr lang="en-US" sz="1300" i="1" kern="0">
                                <a:solidFill>
                                  <a:schemeClr val="bg1"/>
                                </a:solidFill>
                                <a:latin typeface="Cambria Math" panose="02040503050406030204" pitchFamily="18" charset="0"/>
                                <a:ea typeface="Fira Code"/>
                                <a:cs typeface="Fira Code"/>
                                <a:sym typeface="Fira Code"/>
                              </a:rPr>
                              <m:t>𝑚</m:t>
                            </m:r>
                          </m:sub>
                        </m:sSub>
                      </m:num>
                      <m:den>
                        <m:sSub>
                          <m:sSubPr>
                            <m:ctrlPr>
                              <a:rPr lang="en-US" sz="1300" i="1" kern="0">
                                <a:solidFill>
                                  <a:schemeClr val="bg1"/>
                                </a:solidFill>
                                <a:latin typeface="Cambria Math" panose="02040503050406030204" pitchFamily="18" charset="0"/>
                                <a:ea typeface="Fira Code"/>
                                <a:cs typeface="Fira Code"/>
                                <a:sym typeface="Fira Code"/>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Fira Code"/>
                              </a:rPr>
                              <m:t>𝜀</m:t>
                            </m:r>
                          </m:e>
                          <m:sub>
                            <m:r>
                              <a:rPr lang="en-US" sz="1300" i="1" kern="0">
                                <a:solidFill>
                                  <a:schemeClr val="bg1"/>
                                </a:solidFill>
                                <a:latin typeface="Cambria Math" panose="02040503050406030204" pitchFamily="18" charset="0"/>
                                <a:ea typeface="Fira Code"/>
                                <a:cs typeface="Fira Code"/>
                                <a:sym typeface="Fira Code"/>
                              </a:rPr>
                              <m:t>𝑚</m:t>
                            </m:r>
                          </m:sub>
                        </m:sSub>
                      </m:den>
                    </m:f>
                    <m:r>
                      <a:rPr lang="en-US" sz="1300" i="1" kern="0">
                        <a:solidFill>
                          <a:schemeClr val="bg1"/>
                        </a:solidFill>
                        <a:latin typeface="Cambria Math" panose="02040503050406030204" pitchFamily="18" charset="0"/>
                        <a:ea typeface="Fira Code"/>
                        <a:cs typeface="Fira Code"/>
                        <a:sym typeface="Fira Code"/>
                      </a:rPr>
                      <m:t>)</m:t>
                    </m:r>
                  </m:oMath>
                </a14:m>
                <a:r>
                  <a:rPr lang="en-US" sz="1300" i="1" kern="0" dirty="0">
                    <a:solidFill>
                      <a:schemeClr val="bg1"/>
                    </a:solidFill>
                    <a:latin typeface="Cambria Math" panose="02040503050406030204" pitchFamily="18" charset="0"/>
                    <a:ea typeface="Fira Code"/>
                    <a:cs typeface="Fira Code"/>
                    <a:sym typeface="Fira Code"/>
                  </a:rPr>
                  <a:t> </a:t>
                </a:r>
              </a:p>
              <a:p>
                <a:pPr marL="0" lvl="8" defTabSz="914400" eaLnBrk="0" fontAlgn="base" hangingPunct="0">
                  <a:spcBef>
                    <a:spcPts val="600"/>
                  </a:spcBef>
                  <a:spcAft>
                    <a:spcPct val="0"/>
                  </a:spcAft>
                  <a:buClr>
                    <a:srgbClr val="FF6600"/>
                  </a:buClr>
                </a:pPr>
                <a:r>
                  <a:rPr lang="en-US" sz="1300" i="1" kern="0" dirty="0">
                    <a:solidFill>
                      <a:schemeClr val="bg1"/>
                    </a:solidFill>
                    <a:latin typeface="Cambria Math" panose="02040503050406030204" pitchFamily="18" charset="0"/>
                    <a:ea typeface="Fira Code"/>
                    <a:cs typeface="Fira Code"/>
                    <a:sym typeface="Fira Code"/>
                  </a:rPr>
                  <a:t>	</a:t>
                </a:r>
                <a:r>
                  <a:rPr lang="en-US" sz="1300" kern="0" dirty="0">
                    <a:solidFill>
                      <a:schemeClr val="bg1"/>
                    </a:solidFill>
                    <a:latin typeface="SVN-Calling Code" panose="020B0509020202020204" pitchFamily="49" charset="0"/>
                    <a:ea typeface="Fira Code"/>
                    <a:cs typeface="Fira Code"/>
                    <a:sym typeface="Arial"/>
                  </a:rPr>
                  <a:t> training error(</a:t>
                </a:r>
                <a14:m>
                  <m:oMath xmlns:m="http://schemas.openxmlformats.org/officeDocument/2006/math">
                    <m:r>
                      <a:rPr lang="en-US" sz="1300" i="1" kern="0">
                        <a:solidFill>
                          <a:schemeClr val="bg1"/>
                        </a:solidFill>
                        <a:latin typeface="Cambria Math" panose="02040503050406030204" pitchFamily="18" charset="0"/>
                        <a:ea typeface="Fira Code"/>
                        <a:cs typeface="Fira Code"/>
                        <a:sym typeface="Arial"/>
                      </a:rPr>
                      <m:t>𝑓</m:t>
                    </m:r>
                  </m:oMath>
                </a14:m>
                <a:r>
                  <a:rPr lang="en-US" sz="1300" kern="0" dirty="0">
                    <a:solidFill>
                      <a:schemeClr val="bg1"/>
                    </a:solidFill>
                    <a:latin typeface="SVN-Calling Code" panose="020B0509020202020204" pitchFamily="49" charset="0"/>
                    <a:ea typeface="Fira Code"/>
                    <a:cs typeface="Fira Code"/>
                    <a:sym typeface="Arial"/>
                  </a:rPr>
                  <a:t>) </a:t>
                </a:r>
                <a14:m>
                  <m:oMath xmlns:m="http://schemas.openxmlformats.org/officeDocument/2006/math">
                    <m:r>
                      <a:rPr lang="en-US" sz="1300" i="1" kern="0">
                        <a:solidFill>
                          <a:schemeClr val="bg1"/>
                        </a:solidFill>
                        <a:latin typeface="Cambria Math" panose="02040503050406030204" pitchFamily="18" charset="0"/>
                        <a:ea typeface="Cambria Math" panose="02040503050406030204" pitchFamily="18" charset="0"/>
                        <a:cs typeface="Fira Code"/>
                        <a:sym typeface="Arial"/>
                      </a:rPr>
                      <m:t>≤</m:t>
                    </m:r>
                    <m:nary>
                      <m:naryPr>
                        <m:chr m:val="∏"/>
                        <m:supHide m:val="on"/>
                        <m:ctrlPr>
                          <a:rPr lang="en-US" sz="1300" i="1" kern="0">
                            <a:solidFill>
                              <a:schemeClr val="bg1"/>
                            </a:solidFill>
                            <a:latin typeface="Cambria Math" panose="02040503050406030204" pitchFamily="18" charset="0"/>
                            <a:ea typeface="Fira Code"/>
                            <a:cs typeface="Fira Code"/>
                            <a:sym typeface="Arial"/>
                          </a:rPr>
                        </m:ctrlPr>
                      </m:naryPr>
                      <m:sub>
                        <m:r>
                          <m:rPr>
                            <m:brk m:alnAt="7"/>
                          </m:rPr>
                          <a:rPr lang="en-US" sz="1300" i="1" kern="0">
                            <a:solidFill>
                              <a:schemeClr val="bg1"/>
                            </a:solidFill>
                            <a:latin typeface="Cambria Math" panose="02040503050406030204" pitchFamily="18" charset="0"/>
                            <a:ea typeface="Fira Code"/>
                            <a:cs typeface="Fira Code"/>
                            <a:sym typeface="Arial"/>
                          </a:rPr>
                          <m:t>𝑚</m:t>
                        </m:r>
                      </m:sub>
                      <m:sup/>
                      <m:e>
                        <m:r>
                          <a:rPr lang="en-US" sz="1300" i="1" kern="0">
                            <a:solidFill>
                              <a:schemeClr val="bg1"/>
                            </a:solidFill>
                            <a:latin typeface="Cambria Math" panose="02040503050406030204" pitchFamily="18" charset="0"/>
                            <a:ea typeface="Fira Code"/>
                            <a:cs typeface="Fira Code"/>
                            <a:sym typeface="Arial"/>
                          </a:rPr>
                          <m:t>(</m:t>
                        </m:r>
                        <m:r>
                          <a:rPr lang="en-US" sz="1300" i="1" kern="0">
                            <a:solidFill>
                              <a:schemeClr val="bg1"/>
                            </a:solidFill>
                            <a:latin typeface="Cambria Math" panose="02040503050406030204" pitchFamily="18" charset="0"/>
                            <a:ea typeface="Cambria Math" panose="02040503050406030204" pitchFamily="18" charset="0"/>
                            <a:cs typeface="Fira Code"/>
                            <a:sym typeface="Arial"/>
                          </a:rPr>
                          <m:t>2</m:t>
                        </m:r>
                        <m:rad>
                          <m:radPr>
                            <m:degHide m:val="on"/>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radPr>
                          <m:deg/>
                          <m:e>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𝜀</m:t>
                                </m:r>
                              </m:e>
                              <m:sub>
                                <m:r>
                                  <a:rPr lang="en-US" sz="1300" i="1" kern="0">
                                    <a:solidFill>
                                      <a:schemeClr val="bg1"/>
                                    </a:solidFill>
                                    <a:latin typeface="Cambria Math" panose="02040503050406030204" pitchFamily="18" charset="0"/>
                                    <a:ea typeface="Fira Code"/>
                                    <a:cs typeface="Fira Code"/>
                                    <a:sym typeface="Arial"/>
                                  </a:rPr>
                                  <m:t>𝑚</m:t>
                                </m:r>
                              </m:sub>
                            </m:sSub>
                            <m:r>
                              <a:rPr lang="en-US" sz="1300" i="1" kern="0">
                                <a:solidFill>
                                  <a:schemeClr val="bg1"/>
                                </a:solidFill>
                                <a:latin typeface="Cambria Math" panose="02040503050406030204" pitchFamily="18" charset="0"/>
                                <a:ea typeface="Fira Code"/>
                                <a:cs typeface="Fira Code"/>
                                <a:sym typeface="Arial"/>
                              </a:rPr>
                              <m:t>(1−</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𝜀</m:t>
                                </m:r>
                              </m:e>
                              <m:sub>
                                <m:r>
                                  <a:rPr lang="en-US" sz="1300" i="1" kern="0">
                                    <a:solidFill>
                                      <a:schemeClr val="bg1"/>
                                    </a:solidFill>
                                    <a:latin typeface="Cambria Math" panose="02040503050406030204" pitchFamily="18" charset="0"/>
                                    <a:ea typeface="Fira Code"/>
                                    <a:cs typeface="Fira Code"/>
                                    <a:sym typeface="Arial"/>
                                  </a:rPr>
                                  <m:t>𝑚</m:t>
                                </m:r>
                              </m:sub>
                            </m:sSub>
                            <m:r>
                              <a:rPr lang="en-US" sz="1300" i="1" kern="0">
                                <a:solidFill>
                                  <a:schemeClr val="bg1"/>
                                </a:solidFill>
                                <a:latin typeface="Cambria Math" panose="02040503050406030204" pitchFamily="18" charset="0"/>
                                <a:ea typeface="Fira Code"/>
                                <a:cs typeface="Fira Code"/>
                                <a:sym typeface="Arial"/>
                              </a:rPr>
                              <m:t>)</m:t>
                            </m:r>
                          </m:e>
                        </m:rad>
                        <m:r>
                          <a:rPr lang="en-US" sz="1300" i="1" kern="0">
                            <a:solidFill>
                              <a:schemeClr val="bg1"/>
                            </a:solidFill>
                            <a:latin typeface="Cambria Math" panose="02040503050406030204" pitchFamily="18" charset="0"/>
                            <a:ea typeface="Fira Code"/>
                            <a:cs typeface="Fira Code"/>
                            <a:sym typeface="Arial"/>
                          </a:rPr>
                          <m:t>)</m:t>
                        </m:r>
                      </m:e>
                    </m:nary>
                  </m:oMath>
                </a14:m>
                <a:r>
                  <a:rPr lang="en-US" sz="1300" i="1" kern="0" dirty="0">
                    <a:solidFill>
                      <a:schemeClr val="bg1"/>
                    </a:solidFill>
                    <a:latin typeface="Cambria Math" panose="02040503050406030204" pitchFamily="18" charset="0"/>
                    <a:ea typeface="Fira Code"/>
                    <a:cs typeface="Fira Code"/>
                    <a:sym typeface="Fira Code"/>
                  </a:rPr>
                  <a:t> </a:t>
                </a:r>
              </a:p>
              <a:p>
                <a:pPr marL="0" lvl="8" defTabSz="914400" eaLnBrk="0" fontAlgn="base" hangingPunct="0">
                  <a:spcBef>
                    <a:spcPts val="600"/>
                  </a:spcBef>
                  <a:spcAft>
                    <a:spcPct val="0"/>
                  </a:spcAft>
                  <a:buClr>
                    <a:srgbClr val="FF6600"/>
                  </a:buClr>
                </a:pPr>
                <a:r>
                  <a:rPr lang="en-US" sz="1300" kern="0" dirty="0">
                    <a:solidFill>
                      <a:schemeClr val="bg1"/>
                    </a:solidFill>
                    <a:latin typeface="SVN-Calling Code" panose="020B0509020202020204" pitchFamily="49" charset="0"/>
                    <a:ea typeface="Fira Code"/>
                    <a:cs typeface="Fira Code"/>
                    <a:sym typeface="Fira Code"/>
                  </a:rPr>
                  <a:t>- Set </a:t>
                </a:r>
                <a14:m>
                  <m:oMath xmlns:m="http://schemas.openxmlformats.org/officeDocument/2006/math">
                    <m:sSub>
                      <m:sSubPr>
                        <m:ctrlPr>
                          <a:rPr lang="en-US" sz="1300" i="1" kern="0">
                            <a:solidFill>
                              <a:schemeClr val="bg1"/>
                            </a:solidFill>
                            <a:latin typeface="Cambria Math" panose="02040503050406030204" pitchFamily="18" charset="0"/>
                            <a:ea typeface="Fira Code"/>
                            <a:cs typeface="Fira Code"/>
                            <a:sym typeface="Fira Code"/>
                          </a:rPr>
                        </m:ctrlPr>
                      </m:sSubPr>
                      <m:e>
                        <m:r>
                          <a:rPr lang="en-US" sz="1300" i="1" kern="0">
                            <a:solidFill>
                              <a:schemeClr val="bg1"/>
                            </a:solidFill>
                            <a:latin typeface="Cambria Math" panose="02040503050406030204" pitchFamily="18" charset="0"/>
                            <a:ea typeface="Fira Code"/>
                            <a:cs typeface="Fira Code"/>
                            <a:sym typeface="Fira Code"/>
                          </a:rPr>
                          <m:t>𝛾</m:t>
                        </m:r>
                      </m:e>
                      <m:sub>
                        <m:r>
                          <a:rPr lang="en-US" sz="1300" i="1" kern="0">
                            <a:solidFill>
                              <a:schemeClr val="bg1"/>
                            </a:solidFill>
                            <a:latin typeface="Cambria Math" panose="02040503050406030204" pitchFamily="18" charset="0"/>
                            <a:ea typeface="Fira Code"/>
                            <a:cs typeface="Fira Code"/>
                            <a:sym typeface="Fira Code"/>
                          </a:rPr>
                          <m:t>𝑚</m:t>
                        </m:r>
                      </m:sub>
                    </m:sSub>
                    <m:r>
                      <a:rPr lang="en-US" sz="1300" i="1" kern="0">
                        <a:solidFill>
                          <a:schemeClr val="bg1"/>
                        </a:solidFill>
                        <a:latin typeface="Cambria Math" panose="02040503050406030204" pitchFamily="18" charset="0"/>
                        <a:ea typeface="Fira Code"/>
                        <a:cs typeface="Fira Code"/>
                        <a:sym typeface="Fira Code"/>
                      </a:rPr>
                      <m:t>=</m:t>
                    </m:r>
                    <m:f>
                      <m:fPr>
                        <m:ctrlPr>
                          <a:rPr lang="en-US" sz="1300" i="1" kern="0">
                            <a:solidFill>
                              <a:schemeClr val="bg1"/>
                            </a:solidFill>
                            <a:latin typeface="Cambria Math" panose="02040503050406030204" pitchFamily="18" charset="0"/>
                            <a:ea typeface="Fira Code"/>
                            <a:cs typeface="Fira Code"/>
                            <a:sym typeface="Fira Code"/>
                          </a:rPr>
                        </m:ctrlPr>
                      </m:fPr>
                      <m:num>
                        <m:r>
                          <a:rPr lang="en-US" sz="1300" i="1" kern="0">
                            <a:solidFill>
                              <a:schemeClr val="bg1"/>
                            </a:solidFill>
                            <a:latin typeface="Cambria Math" panose="02040503050406030204" pitchFamily="18" charset="0"/>
                            <a:ea typeface="Fira Code"/>
                            <a:cs typeface="Fira Code"/>
                            <a:sym typeface="Fira Code"/>
                          </a:rPr>
                          <m:t>1</m:t>
                        </m:r>
                      </m:num>
                      <m:den>
                        <m:r>
                          <a:rPr lang="en-US" sz="1300" i="1" kern="0">
                            <a:solidFill>
                              <a:schemeClr val="bg1"/>
                            </a:solidFill>
                            <a:latin typeface="Cambria Math" panose="02040503050406030204" pitchFamily="18" charset="0"/>
                            <a:ea typeface="Fira Code"/>
                            <a:cs typeface="Fira Code"/>
                            <a:sym typeface="Fira Code"/>
                          </a:rPr>
                          <m:t>2</m:t>
                        </m:r>
                      </m:den>
                    </m:f>
                    <m:r>
                      <a:rPr lang="en-US" sz="1300" i="1" kern="0">
                        <a:solidFill>
                          <a:schemeClr val="bg1"/>
                        </a:solidFill>
                        <a:latin typeface="Cambria Math" panose="02040503050406030204" pitchFamily="18" charset="0"/>
                        <a:ea typeface="Fira Code"/>
                        <a:cs typeface="Fira Code"/>
                        <a:sym typeface="Fira Code"/>
                      </a:rPr>
                      <m:t> −</m:t>
                    </m:r>
                    <m:sSub>
                      <m:sSubPr>
                        <m:ctrlPr>
                          <a:rPr lang="en-US" sz="1300" i="1" kern="0">
                            <a:solidFill>
                              <a:schemeClr val="bg1"/>
                            </a:solidFill>
                            <a:latin typeface="Cambria Math" panose="02040503050406030204" pitchFamily="18" charset="0"/>
                            <a:ea typeface="Fira Code"/>
                            <a:cs typeface="Fira Code"/>
                            <a:sym typeface="Arial"/>
                          </a:rPr>
                        </m:ctrlPr>
                      </m:sSubPr>
                      <m:e>
                        <m:r>
                          <a:rPr lang="en-US" sz="1300" i="1" kern="0">
                            <a:solidFill>
                              <a:schemeClr val="bg1"/>
                            </a:solidFill>
                            <a:latin typeface="Cambria Math" panose="02040503050406030204" pitchFamily="18" charset="0"/>
                            <a:ea typeface="Fira Code"/>
                            <a:cs typeface="Fira Code"/>
                            <a:sym typeface="Arial"/>
                          </a:rPr>
                          <m:t>𝜀</m:t>
                        </m:r>
                      </m:e>
                      <m:sub>
                        <m:r>
                          <a:rPr lang="en-US" sz="1300" i="1" kern="0">
                            <a:solidFill>
                              <a:schemeClr val="bg1"/>
                            </a:solidFill>
                            <a:latin typeface="Cambria Math" panose="02040503050406030204" pitchFamily="18" charset="0"/>
                            <a:ea typeface="Fira Code"/>
                            <a:cs typeface="Fira Code"/>
                            <a:sym typeface="Arial"/>
                          </a:rPr>
                          <m:t>𝑚</m:t>
                        </m:r>
                      </m:sub>
                    </m:sSub>
                  </m:oMath>
                </a14:m>
                <a:endParaRPr lang="en-US" sz="1300" i="1" kern="0" dirty="0">
                  <a:solidFill>
                    <a:schemeClr val="bg1"/>
                  </a:solidFill>
                  <a:latin typeface="Cambria Math" panose="02040503050406030204" pitchFamily="18" charset="0"/>
                  <a:ea typeface="Fira Code"/>
                  <a:cs typeface="Fira Code"/>
                  <a:sym typeface="Fira Code"/>
                </a:endParaRPr>
              </a:p>
              <a:p>
                <a:pPr marL="0" lvl="8" defTabSz="914400" eaLnBrk="0" fontAlgn="base" hangingPunct="0">
                  <a:spcBef>
                    <a:spcPts val="600"/>
                  </a:spcBef>
                  <a:spcAft>
                    <a:spcPct val="0"/>
                  </a:spcAft>
                  <a:buClr>
                    <a:srgbClr val="FF6600"/>
                  </a:buClr>
                </a:pPr>
                <a:r>
                  <a:rPr lang="en-US" sz="1300" i="1" kern="0" dirty="0">
                    <a:solidFill>
                      <a:schemeClr val="bg1"/>
                    </a:solidFill>
                    <a:latin typeface="Cambria Math" panose="02040503050406030204" pitchFamily="18" charset="0"/>
                    <a:ea typeface="Fira Code"/>
                    <a:cs typeface="Fira Code"/>
                    <a:sym typeface="Fira Code"/>
                  </a:rPr>
                  <a:t>	</a:t>
                </a:r>
                <a:r>
                  <a:rPr lang="en-US" sz="1300" kern="0" dirty="0">
                    <a:solidFill>
                      <a:schemeClr val="bg1"/>
                    </a:solidFill>
                    <a:latin typeface="SVN-Calling Code" panose="020B0509020202020204" pitchFamily="49" charset="0"/>
                    <a:ea typeface="Fira Code"/>
                    <a:cs typeface="Fira Code"/>
                    <a:sym typeface="Arial"/>
                  </a:rPr>
                  <a:t> training error(</a:t>
                </a:r>
                <a14:m>
                  <m:oMath xmlns:m="http://schemas.openxmlformats.org/officeDocument/2006/math">
                    <m:r>
                      <a:rPr lang="en-US" sz="1300" i="1" kern="0">
                        <a:solidFill>
                          <a:schemeClr val="bg1"/>
                        </a:solidFill>
                        <a:latin typeface="Cambria Math" panose="02040503050406030204" pitchFamily="18" charset="0"/>
                        <a:ea typeface="Fira Code"/>
                        <a:cs typeface="Fira Code"/>
                        <a:sym typeface="Arial"/>
                      </a:rPr>
                      <m:t>𝑓</m:t>
                    </m:r>
                  </m:oMath>
                </a14:m>
                <a:r>
                  <a:rPr lang="en-US" sz="1300" kern="0" dirty="0">
                    <a:solidFill>
                      <a:schemeClr val="bg1"/>
                    </a:solidFill>
                    <a:latin typeface="SVN-Calling Code" panose="020B0509020202020204" pitchFamily="49" charset="0"/>
                    <a:ea typeface="Fira Code"/>
                    <a:cs typeface="Fira Code"/>
                    <a:sym typeface="Arial"/>
                  </a:rPr>
                  <a:t>) </a:t>
                </a:r>
                <a14:m>
                  <m:oMath xmlns:m="http://schemas.openxmlformats.org/officeDocument/2006/math">
                    <m:r>
                      <a:rPr lang="en-US" sz="1300" i="1" kern="0">
                        <a:solidFill>
                          <a:schemeClr val="bg1"/>
                        </a:solidFill>
                        <a:latin typeface="Cambria Math" panose="02040503050406030204" pitchFamily="18" charset="0"/>
                        <a:ea typeface="Cambria Math" panose="02040503050406030204" pitchFamily="18" charset="0"/>
                        <a:cs typeface="Fira Code"/>
                        <a:sym typeface="Arial"/>
                      </a:rPr>
                      <m:t>≤</m:t>
                    </m:r>
                    <m:nary>
                      <m:naryPr>
                        <m:chr m:val="∏"/>
                        <m:supHide m:val="on"/>
                        <m:ctrlPr>
                          <a:rPr lang="en-US" sz="1300" i="1" kern="0">
                            <a:solidFill>
                              <a:schemeClr val="bg1"/>
                            </a:solidFill>
                            <a:latin typeface="Cambria Math" panose="02040503050406030204" pitchFamily="18" charset="0"/>
                            <a:ea typeface="Fira Code"/>
                            <a:cs typeface="Fira Code"/>
                            <a:sym typeface="Arial"/>
                          </a:rPr>
                        </m:ctrlPr>
                      </m:naryPr>
                      <m:sub>
                        <m:r>
                          <m:rPr>
                            <m:brk m:alnAt="7"/>
                          </m:rPr>
                          <a:rPr lang="en-US" sz="1300" i="1" kern="0">
                            <a:solidFill>
                              <a:schemeClr val="bg1"/>
                            </a:solidFill>
                            <a:latin typeface="Cambria Math" panose="02040503050406030204" pitchFamily="18" charset="0"/>
                            <a:ea typeface="Fira Code"/>
                            <a:cs typeface="Fira Code"/>
                            <a:sym typeface="Arial"/>
                          </a:rPr>
                          <m:t>𝑚</m:t>
                        </m:r>
                      </m:sub>
                      <m:sup/>
                      <m:e>
                        <m:d>
                          <m:dPr>
                            <m:ctrlPr>
                              <a:rPr lang="en-US" sz="1300" i="1" kern="0">
                                <a:solidFill>
                                  <a:schemeClr val="bg1"/>
                                </a:solidFill>
                                <a:latin typeface="Cambria Math" panose="02040503050406030204" pitchFamily="18" charset="0"/>
                                <a:ea typeface="Fira Code"/>
                                <a:cs typeface="Fira Code"/>
                                <a:sym typeface="Arial"/>
                              </a:rPr>
                            </m:ctrlPr>
                          </m:dPr>
                          <m:e>
                            <m:rad>
                              <m:radPr>
                                <m:degHide m:val="on"/>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radPr>
                              <m:deg/>
                              <m:e>
                                <m:r>
                                  <a:rPr lang="en-US" sz="1300" i="1" kern="0">
                                    <a:solidFill>
                                      <a:schemeClr val="bg1"/>
                                    </a:solidFill>
                                    <a:latin typeface="Cambria Math" panose="02040503050406030204" pitchFamily="18" charset="0"/>
                                    <a:ea typeface="Cambria Math" panose="02040503050406030204" pitchFamily="18" charset="0"/>
                                    <a:cs typeface="Fira Code"/>
                                    <a:sym typeface="Arial"/>
                                  </a:rPr>
                                  <m:t>1−4</m:t>
                                </m:r>
                                <m:sSup>
                                  <m:sSupPr>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sSupPr>
                                  <m:e>
                                    <m:sSub>
                                      <m:sSubPr>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𝛾</m:t>
                                        </m:r>
                                      </m:e>
                                      <m:sub>
                                        <m:r>
                                          <a:rPr lang="en-US" sz="1300" i="1" kern="0">
                                            <a:solidFill>
                                              <a:schemeClr val="bg1"/>
                                            </a:solidFill>
                                            <a:latin typeface="Cambria Math" panose="02040503050406030204" pitchFamily="18" charset="0"/>
                                            <a:ea typeface="Cambria Math" panose="02040503050406030204" pitchFamily="18" charset="0"/>
                                            <a:cs typeface="Fira Code"/>
                                            <a:sym typeface="Arial"/>
                                          </a:rPr>
                                          <m:t>𝑚</m:t>
                                        </m:r>
                                      </m:sub>
                                    </m:sSub>
                                  </m:e>
                                  <m:sup>
                                    <m:r>
                                      <a:rPr lang="en-US" sz="1300" i="1" kern="0">
                                        <a:solidFill>
                                          <a:schemeClr val="bg1"/>
                                        </a:solidFill>
                                        <a:latin typeface="Cambria Math" panose="02040503050406030204" pitchFamily="18" charset="0"/>
                                        <a:ea typeface="Cambria Math" panose="02040503050406030204" pitchFamily="18" charset="0"/>
                                        <a:cs typeface="Fira Code"/>
                                        <a:sym typeface="Arial"/>
                                      </a:rPr>
                                      <m:t>2</m:t>
                                    </m:r>
                                  </m:sup>
                                </m:sSup>
                              </m:e>
                            </m:rad>
                          </m:e>
                        </m:d>
                      </m:e>
                    </m:nary>
                    <m:r>
                      <a:rPr lang="en-US" sz="1300" i="1" kern="0">
                        <a:solidFill>
                          <a:schemeClr val="bg1"/>
                        </a:solidFill>
                        <a:latin typeface="Cambria Math" panose="02040503050406030204" pitchFamily="18" charset="0"/>
                        <a:ea typeface="Fira Code"/>
                        <a:cs typeface="Fira Code"/>
                        <a:sym typeface="Arial"/>
                      </a:rPr>
                      <m:t> </m:t>
                    </m:r>
                    <m:r>
                      <a:rPr lang="en-US" sz="1300" i="1" kern="0">
                        <a:solidFill>
                          <a:schemeClr val="bg1"/>
                        </a:solidFill>
                        <a:latin typeface="Cambria Math" panose="02040503050406030204" pitchFamily="18" charset="0"/>
                        <a:ea typeface="Cambria Math" panose="02040503050406030204" pitchFamily="18" charset="0"/>
                        <a:cs typeface="Fira Code"/>
                        <a:sym typeface="Arial"/>
                      </a:rPr>
                      <m:t>≤ </m:t>
                    </m:r>
                    <m:sSup>
                      <m:sSupPr>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sSup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𝑒</m:t>
                        </m:r>
                      </m:e>
                      <m:sup>
                        <m:r>
                          <a:rPr lang="en-US" sz="1300" i="1" kern="0">
                            <a:solidFill>
                              <a:schemeClr val="bg1"/>
                            </a:solidFill>
                            <a:latin typeface="Cambria Math" panose="02040503050406030204" pitchFamily="18" charset="0"/>
                            <a:ea typeface="Cambria Math" panose="02040503050406030204" pitchFamily="18" charset="0"/>
                            <a:cs typeface="Fira Code"/>
                            <a:sym typeface="Arial"/>
                          </a:rPr>
                          <m:t>−2</m:t>
                        </m:r>
                        <m:nary>
                          <m:naryPr>
                            <m:chr m:val="∑"/>
                            <m:supHide m:val="on"/>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naryPr>
                          <m:sub>
                            <m:r>
                              <m:rPr>
                                <m:brk m:alnAt="7"/>
                              </m:rPr>
                              <a:rPr lang="en-US" sz="1300" i="1" kern="0">
                                <a:solidFill>
                                  <a:schemeClr val="bg1"/>
                                </a:solidFill>
                                <a:latin typeface="Cambria Math" panose="02040503050406030204" pitchFamily="18" charset="0"/>
                                <a:ea typeface="Cambria Math" panose="02040503050406030204" pitchFamily="18" charset="0"/>
                                <a:cs typeface="Fira Code"/>
                                <a:sym typeface="Arial"/>
                              </a:rPr>
                              <m:t>𝑚</m:t>
                            </m:r>
                          </m:sub>
                          <m:sup/>
                          <m:e>
                            <m:sSup>
                              <m:sSupPr>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sSupPr>
                              <m:e>
                                <m:sSub>
                                  <m:sSubPr>
                                    <m:ctrlPr>
                                      <a:rPr lang="en-US" sz="1300" i="1" kern="0">
                                        <a:solidFill>
                                          <a:schemeClr val="bg1"/>
                                        </a:solidFill>
                                        <a:latin typeface="Cambria Math" panose="02040503050406030204" pitchFamily="18" charset="0"/>
                                        <a:ea typeface="Cambria Math" panose="02040503050406030204" pitchFamily="18" charset="0"/>
                                        <a:cs typeface="Fira Code"/>
                                        <a:sym typeface="Arial"/>
                                      </a:rPr>
                                    </m:ctrlPr>
                                  </m:sSubPr>
                                  <m:e>
                                    <m:r>
                                      <a:rPr lang="en-US" sz="1300" i="1" kern="0">
                                        <a:solidFill>
                                          <a:schemeClr val="bg1"/>
                                        </a:solidFill>
                                        <a:latin typeface="Cambria Math" panose="02040503050406030204" pitchFamily="18" charset="0"/>
                                        <a:ea typeface="Cambria Math" panose="02040503050406030204" pitchFamily="18" charset="0"/>
                                        <a:cs typeface="Fira Code"/>
                                        <a:sym typeface="Arial"/>
                                      </a:rPr>
                                      <m:t>𝛾</m:t>
                                    </m:r>
                                  </m:e>
                                  <m:sub>
                                    <m:r>
                                      <a:rPr lang="en-US" sz="1300" i="1" kern="0">
                                        <a:solidFill>
                                          <a:schemeClr val="bg1"/>
                                        </a:solidFill>
                                        <a:latin typeface="Cambria Math" panose="02040503050406030204" pitchFamily="18" charset="0"/>
                                        <a:ea typeface="Cambria Math" panose="02040503050406030204" pitchFamily="18" charset="0"/>
                                        <a:cs typeface="Fira Code"/>
                                        <a:sym typeface="Arial"/>
                                      </a:rPr>
                                      <m:t>𝑚</m:t>
                                    </m:r>
                                  </m:sub>
                                </m:sSub>
                              </m:e>
                              <m:sup>
                                <m:r>
                                  <a:rPr lang="en-US" sz="1300" i="1" kern="0">
                                    <a:solidFill>
                                      <a:schemeClr val="bg1"/>
                                    </a:solidFill>
                                    <a:latin typeface="Cambria Math" panose="02040503050406030204" pitchFamily="18" charset="0"/>
                                    <a:ea typeface="Cambria Math" panose="02040503050406030204" pitchFamily="18" charset="0"/>
                                    <a:cs typeface="Fira Code"/>
                                    <a:sym typeface="Arial"/>
                                  </a:rPr>
                                  <m:t>2</m:t>
                                </m:r>
                              </m:sup>
                            </m:sSup>
                          </m:e>
                        </m:nary>
                      </m:sup>
                    </m:sSup>
                  </m:oMath>
                </a14:m>
                <a:endParaRPr lang="en-US" sz="1300" i="1" kern="0" dirty="0">
                  <a:solidFill>
                    <a:schemeClr val="bg1"/>
                  </a:solidFill>
                  <a:latin typeface="Cambria Math" panose="02040503050406030204" pitchFamily="18" charset="0"/>
                  <a:ea typeface="Fira Code"/>
                  <a:cs typeface="Fira Code"/>
                  <a:sym typeface="Fira Code"/>
                </a:endParaRPr>
              </a:p>
            </p:txBody>
          </p:sp>
        </mc:Choice>
        <mc:Fallback>
          <p:sp>
            <p:nvSpPr>
              <p:cNvPr id="11" name="TextBox 10">
                <a:extLst>
                  <a:ext uri="{FF2B5EF4-FFF2-40B4-BE49-F238E27FC236}">
                    <a16:creationId xmlns:a16="http://schemas.microsoft.com/office/drawing/2014/main" id="{4E5E48BD-5097-8259-AEF4-1334A80FAFC8}"/>
                  </a:ext>
                </a:extLst>
              </p:cNvPr>
              <p:cNvSpPr txBox="1">
                <a:spLocks noRot="1" noChangeAspect="1" noMove="1" noResize="1" noEditPoints="1" noAdjustHandles="1" noChangeArrowheads="1" noChangeShapeType="1" noTextEdit="1"/>
              </p:cNvSpPr>
              <p:nvPr/>
            </p:nvSpPr>
            <p:spPr>
              <a:xfrm>
                <a:off x="985457" y="1305357"/>
                <a:ext cx="7345543" cy="2035365"/>
              </a:xfrm>
              <a:prstGeom prst="rect">
                <a:avLst/>
              </a:prstGeom>
              <a:blipFill>
                <a:blip r:embed="rId5"/>
                <a:stretch>
                  <a:fillRect l="-166" t="-599" b="-2035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6BCA1B6-253D-6AAA-CDE8-3FBF85EC9D83}"/>
              </a:ext>
            </a:extLst>
          </p:cNvPr>
          <p:cNvSpPr txBox="1"/>
          <p:nvPr/>
        </p:nvSpPr>
        <p:spPr>
          <a:xfrm>
            <a:off x="1587757" y="356556"/>
            <a:ext cx="597165"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3" name="Google Shape;603;p37">
            <a:extLst>
              <a:ext uri="{FF2B5EF4-FFF2-40B4-BE49-F238E27FC236}">
                <a16:creationId xmlns:a16="http://schemas.microsoft.com/office/drawing/2014/main" id="{022E9404-851A-0644-B8A4-4BEC40902400}"/>
              </a:ext>
            </a:extLst>
          </p:cNvPr>
          <p:cNvSpPr txBox="1">
            <a:spLocks/>
          </p:cNvSpPr>
          <p:nvPr/>
        </p:nvSpPr>
        <p:spPr>
          <a:xfrm>
            <a:off x="2023606" y="253246"/>
            <a:ext cx="183719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Additive Boosting</a:t>
            </a:r>
          </a:p>
        </p:txBody>
      </p:sp>
      <p:sp>
        <p:nvSpPr>
          <p:cNvPr id="5" name="TextBox 4">
            <a:extLst>
              <a:ext uri="{FF2B5EF4-FFF2-40B4-BE49-F238E27FC236}">
                <a16:creationId xmlns:a16="http://schemas.microsoft.com/office/drawing/2014/main" id="{903C3252-D82E-A7F8-D75B-FDB3BCDD4DE3}"/>
              </a:ext>
            </a:extLst>
          </p:cNvPr>
          <p:cNvSpPr txBox="1"/>
          <p:nvPr/>
        </p:nvSpPr>
        <p:spPr>
          <a:xfrm>
            <a:off x="3670796" y="356556"/>
            <a:ext cx="4699000" cy="400110"/>
          </a:xfrm>
          <a:prstGeom prst="rect">
            <a:avLst/>
          </a:prstGeom>
          <a:noFill/>
        </p:spPr>
        <p:txBody>
          <a:bodyPr wrap="square">
            <a:spAutoFit/>
          </a:bodyPr>
          <a:lstStyle/>
          <a:p>
            <a:r>
              <a:rPr lang="en-US" sz="2000" kern="1200" dirty="0">
                <a:solidFill>
                  <a:srgbClr val="D9D9D9"/>
                </a:solidFill>
                <a:effectLst/>
                <a:latin typeface="Oswald" pitchFamily="2" charset="0"/>
                <a:ea typeface="+mn-ea"/>
                <a:cs typeface="Times New Roman" panose="02020603050405020304" pitchFamily="18" charset="0"/>
              </a:rPr>
              <a:t>/AdaBoost</a:t>
            </a:r>
            <a:endParaRPr lang="en-US" sz="20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C3A4A2F-6358-223C-ED8A-D9272DF8DE6A}"/>
                  </a:ext>
                </a:extLst>
              </p:cNvPr>
              <p:cNvSpPr txBox="1"/>
              <p:nvPr/>
            </p:nvSpPr>
            <p:spPr>
              <a:xfrm>
                <a:off x="1886339" y="1049853"/>
                <a:ext cx="4699000" cy="292388"/>
              </a:xfrm>
              <a:prstGeom prst="rect">
                <a:avLst/>
              </a:prstGeom>
              <a:noFill/>
            </p:spPr>
            <p:txBody>
              <a:bodyPr wrap="square">
                <a:spAutoFit/>
              </a:bodyPr>
              <a:lstStyle/>
              <a:p>
                <a:pPr marL="115888" indent="0">
                  <a:buNone/>
                </a:pPr>
                <a:r>
                  <a:rPr lang="en-US" sz="1300" dirty="0">
                    <a:solidFill>
                      <a:schemeClr val="bg1"/>
                    </a:solidFill>
                    <a:latin typeface="SVN-Calling Code" panose="020B0509020202020204" pitchFamily="49" charset="0"/>
                  </a:rPr>
                  <a:t>(</a:t>
                </a:r>
                <a14:m>
                  <m:oMath xmlns:m="http://schemas.openxmlformats.org/officeDocument/2006/math">
                    <m:r>
                      <a:rPr lang="en-US" sz="1300" i="1" smtClean="0">
                        <a:solidFill>
                          <a:schemeClr val="bg1"/>
                        </a:solidFill>
                        <a:latin typeface="Cambria Math" panose="02040503050406030204" pitchFamily="18" charset="0"/>
                        <a:ea typeface="Cambria Math" panose="02040503050406030204" pitchFamily="18" charset="0"/>
                      </a:rPr>
                      <m:t>ℱ</m:t>
                    </m:r>
                    <m:r>
                      <a:rPr lang="en-US" sz="1300" b="0" i="1" smtClean="0">
                        <a:solidFill>
                          <a:schemeClr val="bg1"/>
                        </a:solidFill>
                        <a:latin typeface="Cambria Math" panose="02040503050406030204" pitchFamily="18" charset="0"/>
                        <a:ea typeface="Cambria Math" panose="02040503050406030204" pitchFamily="18" charset="0"/>
                      </a:rPr>
                      <m:t>, </m:t>
                    </m:r>
                    <m:r>
                      <a:rPr lang="en-US" sz="1300" b="0" i="1" smtClean="0">
                        <a:solidFill>
                          <a:schemeClr val="bg1"/>
                        </a:solidFill>
                        <a:latin typeface="Cambria Math" panose="02040503050406030204" pitchFamily="18" charset="0"/>
                        <a:ea typeface="Cambria Math" panose="02040503050406030204" pitchFamily="18" charset="0"/>
                      </a:rPr>
                      <m:t>𝒟</m:t>
                    </m:r>
                  </m:oMath>
                </a14:m>
                <a:r>
                  <a:rPr lang="en-US" sz="1300" dirty="0">
                    <a:solidFill>
                      <a:schemeClr val="bg1"/>
                    </a:solidFill>
                    <a:latin typeface="SVN-Calling Code" panose="020B0509020202020204" pitchFamily="49" charset="0"/>
                  </a:rPr>
                  <a:t>)</a:t>
                </a:r>
              </a:p>
            </p:txBody>
          </p:sp>
        </mc:Choice>
        <mc:Fallback>
          <p:sp>
            <p:nvSpPr>
              <p:cNvPr id="10" name="TextBox 9">
                <a:extLst>
                  <a:ext uri="{FF2B5EF4-FFF2-40B4-BE49-F238E27FC236}">
                    <a16:creationId xmlns:a16="http://schemas.microsoft.com/office/drawing/2014/main" id="{2C3A4A2F-6358-223C-ED8A-D9272DF8DE6A}"/>
                  </a:ext>
                </a:extLst>
              </p:cNvPr>
              <p:cNvSpPr txBox="1">
                <a:spLocks noRot="1" noChangeAspect="1" noMove="1" noResize="1" noEditPoints="1" noAdjustHandles="1" noChangeArrowheads="1" noChangeShapeType="1" noTextEdit="1"/>
              </p:cNvSpPr>
              <p:nvPr/>
            </p:nvSpPr>
            <p:spPr>
              <a:xfrm>
                <a:off x="1886339" y="1049853"/>
                <a:ext cx="4699000" cy="292388"/>
              </a:xfrm>
              <a:prstGeom prst="rect">
                <a:avLst/>
              </a:prstGeom>
              <a:blipFill>
                <a:blip r:embed="rId6"/>
                <a:stretch>
                  <a:fillRect t="-2083" b="-16667"/>
                </a:stretch>
              </a:blipFill>
            </p:spPr>
            <p:txBody>
              <a:bodyPr/>
              <a:lstStyle/>
              <a:p>
                <a:r>
                  <a:rPr lang="en-US">
                    <a:noFill/>
                  </a:rPr>
                  <a:t> </a:t>
                </a:r>
              </a:p>
            </p:txBody>
          </p:sp>
        </mc:Fallback>
      </mc:AlternateContent>
      <p:sp>
        <p:nvSpPr>
          <p:cNvPr id="12" name="Subtitle 2">
            <a:extLst>
              <a:ext uri="{FF2B5EF4-FFF2-40B4-BE49-F238E27FC236}">
                <a16:creationId xmlns:a16="http://schemas.microsoft.com/office/drawing/2014/main" id="{F3C56345-0C98-9EC4-3D1B-7FED35336893}"/>
              </a:ext>
            </a:extLst>
          </p:cNvPr>
          <p:cNvSpPr txBox="1">
            <a:spLocks/>
          </p:cNvSpPr>
          <p:nvPr/>
        </p:nvSpPr>
        <p:spPr>
          <a:xfrm>
            <a:off x="1117229" y="1071813"/>
            <a:ext cx="1153587" cy="30280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5888" indent="0">
              <a:buNone/>
            </a:pPr>
            <a:r>
              <a:rPr lang="en-US" sz="1300" dirty="0">
                <a:solidFill>
                  <a:schemeClr val="bg1"/>
                </a:solidFill>
                <a:latin typeface="SVN-Calling Code" panose="020B0509020202020204" pitchFamily="49" charset="0"/>
              </a:rPr>
              <a:t>AdaBoost </a:t>
            </a:r>
          </a:p>
        </p:txBody>
      </p:sp>
    </p:spTree>
    <p:extLst>
      <p:ext uri="{BB962C8B-B14F-4D97-AF65-F5344CB8AC3E}">
        <p14:creationId xmlns:p14="http://schemas.microsoft.com/office/powerpoint/2010/main" val="159624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graphicFrame>
        <p:nvGraphicFramePr>
          <p:cNvPr id="16" name="Table 15">
            <a:extLst>
              <a:ext uri="{FF2B5EF4-FFF2-40B4-BE49-F238E27FC236}">
                <a16:creationId xmlns:a16="http://schemas.microsoft.com/office/drawing/2014/main" id="{125EA936-373F-BEF2-EFF6-7C56CD17BDE7}"/>
              </a:ext>
            </a:extLst>
          </p:cNvPr>
          <p:cNvGraphicFramePr>
            <a:graphicFrameLocks noGrp="1" noDrilldown="1" noMove="1" noResize="1"/>
          </p:cNvGraphicFramePr>
          <p:nvPr>
            <p:extLst>
              <p:ext uri="{D42A27DB-BD31-4B8C-83A1-F6EECF244321}">
                <p14:modId xmlns:p14="http://schemas.microsoft.com/office/powerpoint/2010/main" val="2342457985"/>
              </p:ext>
            </p:extLst>
          </p:nvPr>
        </p:nvGraphicFramePr>
        <p:xfrm>
          <a:off x="754642" y="940594"/>
          <a:ext cx="7634716" cy="3262311"/>
        </p:xfrm>
        <a:graphic>
          <a:graphicData uri="http://schemas.openxmlformats.org/drawingml/2006/table">
            <a:tbl>
              <a:tblPr/>
              <a:tblGrid>
                <a:gridCol w="940180">
                  <a:extLst>
                    <a:ext uri="{9D8B030D-6E8A-4147-A177-3AD203B41FA5}">
                      <a16:colId xmlns:a16="http://schemas.microsoft.com/office/drawing/2014/main" val="2852575204"/>
                    </a:ext>
                  </a:extLst>
                </a:gridCol>
                <a:gridCol w="2605319">
                  <a:extLst>
                    <a:ext uri="{9D8B030D-6E8A-4147-A177-3AD203B41FA5}">
                      <a16:colId xmlns:a16="http://schemas.microsoft.com/office/drawing/2014/main" val="2722565768"/>
                    </a:ext>
                  </a:extLst>
                </a:gridCol>
                <a:gridCol w="1880360">
                  <a:extLst>
                    <a:ext uri="{9D8B030D-6E8A-4147-A177-3AD203B41FA5}">
                      <a16:colId xmlns:a16="http://schemas.microsoft.com/office/drawing/2014/main" val="3409601743"/>
                    </a:ext>
                  </a:extLst>
                </a:gridCol>
                <a:gridCol w="2208857">
                  <a:extLst>
                    <a:ext uri="{9D8B030D-6E8A-4147-A177-3AD203B41FA5}">
                      <a16:colId xmlns:a16="http://schemas.microsoft.com/office/drawing/2014/main" val="535402123"/>
                    </a:ext>
                  </a:extLst>
                </a:gridCol>
              </a:tblGrid>
              <a:tr h="277523">
                <a:tc>
                  <a:txBody>
                    <a:bodyPr/>
                    <a:lstStyle/>
                    <a:p>
                      <a:pPr algn="ctr" fontAlgn="ctr"/>
                      <a:r>
                        <a:rPr lang="en-US" sz="1000" b="0" i="0" u="none" strike="noStrike">
                          <a:solidFill>
                            <a:schemeClr val="bg1"/>
                          </a:solidFill>
                          <a:effectLst/>
                          <a:latin typeface="Times New Roman" panose="02020603050405020304" pitchFamily="18" charset="0"/>
                        </a:rPr>
                        <a:t>Algorithm</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Operation</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Model Diversity</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Applications</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683524367"/>
                  </a:ext>
                </a:extLst>
              </a:tr>
              <a:tr h="747613">
                <a:tc>
                  <a:txBody>
                    <a:bodyPr/>
                    <a:lstStyle/>
                    <a:p>
                      <a:pPr algn="ctr" fontAlgn="ctr"/>
                      <a:r>
                        <a:rPr lang="en-US" sz="1000" b="0" i="0" u="none" strike="noStrike">
                          <a:solidFill>
                            <a:schemeClr val="bg1"/>
                          </a:solidFill>
                          <a:effectLst/>
                          <a:latin typeface="Times New Roman" panose="02020603050405020304" pitchFamily="18" charset="0"/>
                        </a:rPr>
                        <a:t>Decision Tree</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dirty="0">
                          <a:solidFill>
                            <a:schemeClr val="bg1"/>
                          </a:solidFill>
                          <a:effectLst/>
                          <a:latin typeface="Times New Roman" panose="02020603050405020304" pitchFamily="18" charset="0"/>
                        </a:rPr>
                        <a:t>Constructs decision trees by splitting data based on feature thresholds. This process repeats until a stopping condition is met (tree depth or minimum samples).</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Limited diversity, prone to overfitting with sparse data.</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Data classification and prediction, suitable for simple structured problems.</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136368995"/>
                  </a:ext>
                </a:extLst>
              </a:tr>
              <a:tr h="747613">
                <a:tc>
                  <a:txBody>
                    <a:bodyPr/>
                    <a:lstStyle/>
                    <a:p>
                      <a:pPr algn="ctr" fontAlgn="ctr"/>
                      <a:r>
                        <a:rPr lang="en-US" sz="1000" b="0" i="0" u="none" strike="noStrike">
                          <a:solidFill>
                            <a:schemeClr val="bg1"/>
                          </a:solidFill>
                          <a:effectLst/>
                          <a:latin typeface="Times New Roman" panose="02020603050405020304" pitchFamily="18" charset="0"/>
                        </a:rPr>
                        <a:t>Bagging</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Utilizes bootstrapping to create multiple data subsets and builds independent trees. Finally, results are combined through majority voting (for classification).</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Creates diversity by training multiple models on different data subsets.</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Data classification and prediction, effective for large datasets, helps reduce overfitting.</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764397111"/>
                  </a:ext>
                </a:extLst>
              </a:tr>
              <a:tr h="747613">
                <a:tc>
                  <a:txBody>
                    <a:bodyPr/>
                    <a:lstStyle/>
                    <a:p>
                      <a:pPr algn="ctr" fontAlgn="ctr"/>
                      <a:r>
                        <a:rPr lang="en-US" sz="1000" b="0" i="0" u="none" strike="noStrike">
                          <a:solidFill>
                            <a:schemeClr val="bg1"/>
                          </a:solidFill>
                          <a:effectLst/>
                          <a:latin typeface="Times New Roman" panose="02020603050405020304" pitchFamily="18" charset="0"/>
                        </a:rPr>
                        <a:t>Random Forests</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Incorporates randomness during model building by selecting a small number of features at each tree node. Creates multiple independent decision trees and combines them.</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dirty="0">
                          <a:solidFill>
                            <a:schemeClr val="bg1"/>
                          </a:solidFill>
                          <a:effectLst/>
                          <a:latin typeface="Times New Roman" panose="02020603050405020304" pitchFamily="18" charset="0"/>
                        </a:rPr>
                        <a:t>Achieves diversity by using randomness in feature and sample selection, reducing overfitting and enhancing stability.</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Data classification and prediction, effective for large datasets, reducing overfitting and enhancing stability.</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827437674"/>
                  </a:ext>
                </a:extLst>
              </a:tr>
              <a:tr h="741949">
                <a:tc>
                  <a:txBody>
                    <a:bodyPr/>
                    <a:lstStyle/>
                    <a:p>
                      <a:pPr algn="ctr" fontAlgn="ctr"/>
                      <a:r>
                        <a:rPr lang="en-US" sz="1000" b="0" i="0" u="none" strike="noStrike">
                          <a:solidFill>
                            <a:schemeClr val="bg1"/>
                          </a:solidFill>
                          <a:effectLst/>
                          <a:latin typeface="Times New Roman" panose="02020603050405020304" pitchFamily="18" charset="0"/>
                        </a:rPr>
                        <a:t>Boosting</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Builds models sequentially, with each new model focusing on adjusting data points misclassified by previous models. Models are combined through weighted summation.</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a:solidFill>
                            <a:schemeClr val="bg1"/>
                          </a:solidFill>
                          <a:effectLst/>
                          <a:latin typeface="Times New Roman" panose="02020603050405020304" pitchFamily="18" charset="0"/>
                        </a:rPr>
                        <a:t>Creates diversity by focusing on modifying misclassified data points.</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fontAlgn="ctr"/>
                      <a:r>
                        <a:rPr lang="en-US" sz="1000" b="0" i="0" u="none" strike="noStrike" dirty="0">
                          <a:solidFill>
                            <a:schemeClr val="bg1"/>
                          </a:solidFill>
                          <a:effectLst/>
                          <a:latin typeface="Times New Roman" panose="02020603050405020304" pitchFamily="18" charset="0"/>
                        </a:rPr>
                        <a:t>Suitable for high-accuracy prediction problems, reduces bias and variance, but can be prone to overfitting.</a:t>
                      </a:r>
                    </a:p>
                  </a:txBody>
                  <a:tcPr marL="5664" marR="5664" marT="566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653284294"/>
                  </a:ext>
                </a:extLst>
              </a:tr>
            </a:tbl>
          </a:graphicData>
        </a:graphic>
      </p:graphicFrame>
      <p:sp>
        <p:nvSpPr>
          <p:cNvPr id="17" name="Google Shape;603;p37">
            <a:extLst>
              <a:ext uri="{FF2B5EF4-FFF2-40B4-BE49-F238E27FC236}">
                <a16:creationId xmlns:a16="http://schemas.microsoft.com/office/drawing/2014/main" id="{FD0DE1AD-27D6-47AF-7C82-E1DFAD10B55E}"/>
              </a:ext>
            </a:extLst>
          </p:cNvPr>
          <p:cNvSpPr txBox="1">
            <a:spLocks/>
          </p:cNvSpPr>
          <p:nvPr/>
        </p:nvSpPr>
        <p:spPr>
          <a:xfrm>
            <a:off x="279899" y="220675"/>
            <a:ext cx="2835833"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/Comparison table</a:t>
            </a:r>
          </a:p>
        </p:txBody>
      </p:sp>
    </p:spTree>
    <p:extLst>
      <p:ext uri="{BB962C8B-B14F-4D97-AF65-F5344CB8AC3E}">
        <p14:creationId xmlns:p14="http://schemas.microsoft.com/office/powerpoint/2010/main" val="407983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1" name="TextBox 10">
            <a:extLst>
              <a:ext uri="{FF2B5EF4-FFF2-40B4-BE49-F238E27FC236}">
                <a16:creationId xmlns:a16="http://schemas.microsoft.com/office/drawing/2014/main" id="{CF4BD4BE-8165-DA38-9254-34C702867710}"/>
              </a:ext>
            </a:extLst>
          </p:cNvPr>
          <p:cNvSpPr txBox="1"/>
          <p:nvPr/>
        </p:nvSpPr>
        <p:spPr>
          <a:xfrm>
            <a:off x="-958303" y="356556"/>
            <a:ext cx="4572000" cy="400110"/>
          </a:xfrm>
          <a:prstGeom prst="rect">
            <a:avLst/>
          </a:prstGeom>
          <a:noFill/>
        </p:spPr>
        <p:txBody>
          <a:bodyPr wrap="square">
            <a:spAutoFit/>
          </a:bodyPr>
          <a:lstStyle/>
          <a:p>
            <a:pPr marL="0" lvl="0" indent="0" algn="ctr" rtl="0">
              <a:spcBef>
                <a:spcPts val="0"/>
              </a:spcBef>
              <a:spcAft>
                <a:spcPts val="0"/>
              </a:spcAft>
              <a:buNone/>
            </a:pPr>
            <a:r>
              <a:rPr lang="en" sz="2000" b="1" dirty="0">
                <a:solidFill>
                  <a:srgbClr val="FFEA7D"/>
                </a:solidFill>
                <a:latin typeface="Oswald" pitchFamily="2" charset="0"/>
              </a:rPr>
              <a:t>/01</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113267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15" name="Google Shape;565;p35">
            <a:extLst>
              <a:ext uri="{FF2B5EF4-FFF2-40B4-BE49-F238E27FC236}">
                <a16:creationId xmlns:a16="http://schemas.microsoft.com/office/drawing/2014/main" id="{3088A0E1-0CF2-359D-9D9B-7FB190150754}"/>
              </a:ext>
            </a:extLst>
          </p:cNvPr>
          <p:cNvSpPr/>
          <p:nvPr/>
        </p:nvSpPr>
        <p:spPr>
          <a:xfrm rot="5400000">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17" name="TextBox 16">
            <a:extLst>
              <a:ext uri="{FF2B5EF4-FFF2-40B4-BE49-F238E27FC236}">
                <a16:creationId xmlns:a16="http://schemas.microsoft.com/office/drawing/2014/main" id="{8E55938C-B518-9DFF-E0C7-6717D37A1E62}"/>
              </a:ext>
            </a:extLst>
          </p:cNvPr>
          <p:cNvSpPr txBox="1"/>
          <p:nvPr/>
        </p:nvSpPr>
        <p:spPr>
          <a:xfrm>
            <a:off x="1782139" y="1513430"/>
            <a:ext cx="6567327" cy="492443"/>
          </a:xfrm>
          <a:prstGeom prst="rect">
            <a:avLst/>
          </a:prstGeom>
          <a:noFill/>
        </p:spPr>
        <p:txBody>
          <a:bodyPr wrap="square">
            <a:spAutoFit/>
          </a:bodyPr>
          <a:lstStyle/>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Decision Trees are a non-parametric supervised learning method used for classification and regression. </a:t>
            </a:r>
          </a:p>
        </p:txBody>
      </p:sp>
      <p:sp>
        <p:nvSpPr>
          <p:cNvPr id="7" name="TextBox 6">
            <a:extLst>
              <a:ext uri="{FF2B5EF4-FFF2-40B4-BE49-F238E27FC236}">
                <a16:creationId xmlns:a16="http://schemas.microsoft.com/office/drawing/2014/main" id="{DC376F54-4D01-3F4F-9410-40D1A5A3A4FB}"/>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21" name="Google Shape;565;p35">
            <a:extLst>
              <a:ext uri="{FF2B5EF4-FFF2-40B4-BE49-F238E27FC236}">
                <a16:creationId xmlns:a16="http://schemas.microsoft.com/office/drawing/2014/main" id="{6209A626-51B1-A441-7198-A297887647F9}"/>
              </a:ext>
            </a:extLst>
          </p:cNvPr>
          <p:cNvSpPr/>
          <p:nvPr/>
        </p:nvSpPr>
        <p:spPr>
          <a:xfrm>
            <a:off x="1410708" y="2079625"/>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2" name="TextBox 21">
            <a:extLst>
              <a:ext uri="{FF2B5EF4-FFF2-40B4-BE49-F238E27FC236}">
                <a16:creationId xmlns:a16="http://schemas.microsoft.com/office/drawing/2014/main" id="{D9CB095A-8331-7BCF-4D01-2F08824F8DAA}"/>
              </a:ext>
            </a:extLst>
          </p:cNvPr>
          <p:cNvSpPr txBox="1"/>
          <p:nvPr/>
        </p:nvSpPr>
        <p:spPr>
          <a:xfrm>
            <a:off x="1456427" y="1937472"/>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23" name="Google Shape;565;p35">
            <a:extLst>
              <a:ext uri="{FF2B5EF4-FFF2-40B4-BE49-F238E27FC236}">
                <a16:creationId xmlns:a16="http://schemas.microsoft.com/office/drawing/2014/main" id="{44312149-F37F-E963-EC14-0ED69E5D4F62}"/>
              </a:ext>
            </a:extLst>
          </p:cNvPr>
          <p:cNvSpPr/>
          <p:nvPr/>
        </p:nvSpPr>
        <p:spPr>
          <a:xfrm>
            <a:off x="1410708" y="2419488"/>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4" name="TextBox 23">
            <a:extLst>
              <a:ext uri="{FF2B5EF4-FFF2-40B4-BE49-F238E27FC236}">
                <a16:creationId xmlns:a16="http://schemas.microsoft.com/office/drawing/2014/main" id="{A9B242D8-4241-9CF8-C084-D27F22690E3A}"/>
              </a:ext>
            </a:extLst>
          </p:cNvPr>
          <p:cNvSpPr txBox="1"/>
          <p:nvPr/>
        </p:nvSpPr>
        <p:spPr>
          <a:xfrm>
            <a:off x="1456427" y="2277334"/>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Algorithm</a:t>
            </a:r>
          </a:p>
        </p:txBody>
      </p:sp>
      <p:sp>
        <p:nvSpPr>
          <p:cNvPr id="25" name="Google Shape;603;p37">
            <a:extLst>
              <a:ext uri="{FF2B5EF4-FFF2-40B4-BE49-F238E27FC236}">
                <a16:creationId xmlns:a16="http://schemas.microsoft.com/office/drawing/2014/main" id="{9CBE8CB8-F388-D4CA-0F19-BE9E82A03208}"/>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
        <p:nvSpPr>
          <p:cNvPr id="26" name="Google Shape;602;p37">
            <a:hlinkClick r:id="rId4" action="ppaction://hlinksldjump"/>
            <a:extLst>
              <a:ext uri="{FF2B5EF4-FFF2-40B4-BE49-F238E27FC236}">
                <a16:creationId xmlns:a16="http://schemas.microsoft.com/office/drawing/2014/main" id="{242EA247-6984-F4C1-AD35-D97F87B6B08E}"/>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Tree>
    <p:extLst>
      <p:ext uri="{BB962C8B-B14F-4D97-AF65-F5344CB8AC3E}">
        <p14:creationId xmlns:p14="http://schemas.microsoft.com/office/powerpoint/2010/main" val="3933416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grpId="1" nodeType="clickEffect">
                                  <p:stCondLst>
                                    <p:cond delay="0"/>
                                  </p:stCondLst>
                                  <p:childTnLst>
                                    <p:animEffect transition="out" filter="wipe(right)">
                                      <p:cBhvr>
                                        <p:cTn id="11" dur="1000"/>
                                        <p:tgtEl>
                                          <p:spTgt spid="17"/>
                                        </p:tgtEl>
                                      </p:cBhvr>
                                    </p:animEffect>
                                    <p:set>
                                      <p:cBhvr>
                                        <p:cTn id="12"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1" name="TextBox 10">
            <a:extLst>
              <a:ext uri="{FF2B5EF4-FFF2-40B4-BE49-F238E27FC236}">
                <a16:creationId xmlns:a16="http://schemas.microsoft.com/office/drawing/2014/main" id="{CF4BD4BE-8165-DA38-9254-34C702867710}"/>
              </a:ext>
            </a:extLst>
          </p:cNvPr>
          <p:cNvSpPr txBox="1"/>
          <p:nvPr/>
        </p:nvSpPr>
        <p:spPr>
          <a:xfrm>
            <a:off x="-958303" y="356556"/>
            <a:ext cx="4572000" cy="400110"/>
          </a:xfrm>
          <a:prstGeom prst="rect">
            <a:avLst/>
          </a:prstGeom>
          <a:noFill/>
        </p:spPr>
        <p:txBody>
          <a:bodyPr wrap="square">
            <a:spAutoFit/>
          </a:bodyPr>
          <a:lstStyle/>
          <a:p>
            <a:pPr marL="0" lvl="0" indent="0" algn="ctr" rtl="0">
              <a:spcBef>
                <a:spcPts val="0"/>
              </a:spcBef>
              <a:spcAft>
                <a:spcPts val="0"/>
              </a:spcAft>
              <a:buNone/>
            </a:pPr>
            <a:r>
              <a:rPr lang="en" sz="2000" b="1" dirty="0">
                <a:solidFill>
                  <a:srgbClr val="FFEA7D"/>
                </a:solidFill>
                <a:latin typeface="Oswald" pitchFamily="2" charset="0"/>
              </a:rPr>
              <a:t>/01</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113267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15" name="Google Shape;565;p35">
            <a:extLst>
              <a:ext uri="{FF2B5EF4-FFF2-40B4-BE49-F238E27FC236}">
                <a16:creationId xmlns:a16="http://schemas.microsoft.com/office/drawing/2014/main" id="{3088A0E1-0CF2-359D-9D9B-7FB190150754}"/>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0" name="TextBox 19">
            <a:extLst>
              <a:ext uri="{FF2B5EF4-FFF2-40B4-BE49-F238E27FC236}">
                <a16:creationId xmlns:a16="http://schemas.microsoft.com/office/drawing/2014/main" id="{10A74C7E-7103-88A1-2957-F6007CB0F943}"/>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21" name="Google Shape;565;p35">
            <a:extLst>
              <a:ext uri="{FF2B5EF4-FFF2-40B4-BE49-F238E27FC236}">
                <a16:creationId xmlns:a16="http://schemas.microsoft.com/office/drawing/2014/main" id="{592E90A4-ABF1-B2F8-5961-95A84F09792D}"/>
              </a:ext>
            </a:extLst>
          </p:cNvPr>
          <p:cNvSpPr/>
          <p:nvPr/>
        </p:nvSpPr>
        <p:spPr>
          <a:xfrm rot="5400000">
            <a:off x="1410707" y="162835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2" name="TextBox 21">
            <a:extLst>
              <a:ext uri="{FF2B5EF4-FFF2-40B4-BE49-F238E27FC236}">
                <a16:creationId xmlns:a16="http://schemas.microsoft.com/office/drawing/2014/main" id="{88892D8C-3921-6BBA-A3AC-1C7EF5866986}"/>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5" name="TextBox 4">
            <a:extLst>
              <a:ext uri="{FF2B5EF4-FFF2-40B4-BE49-F238E27FC236}">
                <a16:creationId xmlns:a16="http://schemas.microsoft.com/office/drawing/2014/main" id="{5C10B590-DA82-070A-C65C-F7C91A3AA290}"/>
              </a:ext>
            </a:extLst>
          </p:cNvPr>
          <p:cNvSpPr txBox="1"/>
          <p:nvPr/>
        </p:nvSpPr>
        <p:spPr>
          <a:xfrm>
            <a:off x="1782139" y="1860562"/>
            <a:ext cx="6567327" cy="492443"/>
          </a:xfrm>
          <a:prstGeom prst="rect">
            <a:avLst/>
          </a:prstGeom>
          <a:noFill/>
        </p:spPr>
        <p:txBody>
          <a:bodyPr wrap="square">
            <a:spAutoFit/>
          </a:bodyPr>
          <a:lstStyle/>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Create a model that predicts the value of a target variable by learning simple decision rules inferred from the data features.</a:t>
            </a:r>
            <a:endParaRPr kumimoji="0" lang="en-US" sz="1300" b="0" i="0" u="none" strike="noStrike" kern="1200" cap="none" spc="0" normalizeH="0" baseline="0" noProof="0" dirty="0">
              <a:ln>
                <a:noFill/>
              </a:ln>
              <a:solidFill>
                <a:schemeClr val="bg1"/>
              </a:solidFill>
              <a:effectLst/>
              <a:uLnTx/>
              <a:uFillTx/>
              <a:latin typeface="SVN-Calling Code" panose="020B0509020202020204" pitchFamily="49" charset="0"/>
            </a:endParaRPr>
          </a:p>
        </p:txBody>
      </p:sp>
      <p:sp>
        <p:nvSpPr>
          <p:cNvPr id="13" name="Google Shape;565;p35">
            <a:extLst>
              <a:ext uri="{FF2B5EF4-FFF2-40B4-BE49-F238E27FC236}">
                <a16:creationId xmlns:a16="http://schemas.microsoft.com/office/drawing/2014/main" id="{21D3EBF8-A94B-A3BD-9A0A-B1F03B349833}"/>
              </a:ext>
            </a:extLst>
          </p:cNvPr>
          <p:cNvSpPr/>
          <p:nvPr/>
        </p:nvSpPr>
        <p:spPr>
          <a:xfrm>
            <a:off x="1410708" y="2461823"/>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14" name="TextBox 13">
            <a:extLst>
              <a:ext uri="{FF2B5EF4-FFF2-40B4-BE49-F238E27FC236}">
                <a16:creationId xmlns:a16="http://schemas.microsoft.com/office/drawing/2014/main" id="{D90C170C-064C-8BB3-EC1D-F39C2A8C8BDB}"/>
              </a:ext>
            </a:extLst>
          </p:cNvPr>
          <p:cNvSpPr txBox="1"/>
          <p:nvPr/>
        </p:nvSpPr>
        <p:spPr>
          <a:xfrm>
            <a:off x="1456427" y="2319669"/>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Algorithm</a:t>
            </a:r>
          </a:p>
        </p:txBody>
      </p:sp>
      <p:sp>
        <p:nvSpPr>
          <p:cNvPr id="16" name="Google Shape;603;p37">
            <a:extLst>
              <a:ext uri="{FF2B5EF4-FFF2-40B4-BE49-F238E27FC236}">
                <a16:creationId xmlns:a16="http://schemas.microsoft.com/office/drawing/2014/main" id="{0B6E93BB-813B-DB14-4BEB-3A9B455DA755}"/>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
        <p:nvSpPr>
          <p:cNvPr id="17" name="Google Shape;602;p37">
            <a:hlinkClick r:id="rId4" action="ppaction://hlinksldjump"/>
            <a:extLst>
              <a:ext uri="{FF2B5EF4-FFF2-40B4-BE49-F238E27FC236}">
                <a16:creationId xmlns:a16="http://schemas.microsoft.com/office/drawing/2014/main" id="{05E61295-118F-7E17-8762-A8C631314AE4}"/>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Tree>
    <p:extLst>
      <p:ext uri="{BB962C8B-B14F-4D97-AF65-F5344CB8AC3E}">
        <p14:creationId xmlns:p14="http://schemas.microsoft.com/office/powerpoint/2010/main" val="42928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grpId="1" nodeType="clickEffect">
                                  <p:stCondLst>
                                    <p:cond delay="0"/>
                                  </p:stCondLst>
                                  <p:childTnLst>
                                    <p:animEffect transition="out" filter="wipe(right)">
                                      <p:cBhvr>
                                        <p:cTn id="11" dur="1000"/>
                                        <p:tgtEl>
                                          <p:spTgt spid="5"/>
                                        </p:tgtEl>
                                      </p:cBhvr>
                                    </p:animEffect>
                                    <p:set>
                                      <p:cBhvr>
                                        <p:cTn id="12"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07;p37">
            <a:extLst>
              <a:ext uri="{FF2B5EF4-FFF2-40B4-BE49-F238E27FC236}">
                <a16:creationId xmlns:a16="http://schemas.microsoft.com/office/drawing/2014/main" id="{AA9A3BB4-3D29-C491-D5E2-A6FAC607B4A9}"/>
              </a:ext>
            </a:extLst>
          </p:cNvPr>
          <p:cNvCxnSpPr>
            <a:cxnSpLocks/>
          </p:cNvCxnSpPr>
          <p:nvPr/>
        </p:nvCxnSpPr>
        <p:spPr>
          <a:xfrm>
            <a:off x="1032488" y="1944317"/>
            <a:ext cx="0" cy="949887"/>
          </a:xfrm>
          <a:prstGeom prst="straightConnector1">
            <a:avLst/>
          </a:prstGeom>
          <a:noFill/>
          <a:ln w="19050" cap="flat" cmpd="sng">
            <a:solidFill>
              <a:schemeClr val="bg1"/>
            </a:solidFill>
            <a:prstDash val="solid"/>
            <a:round/>
            <a:headEnd type="none" w="med" len="med"/>
            <a:tailEnd type="stealth" w="med" len="med"/>
          </a:ln>
        </p:spPr>
      </p:cxnSp>
      <p:sp>
        <p:nvSpPr>
          <p:cNvPr id="11" name="TextBox 10">
            <a:extLst>
              <a:ext uri="{FF2B5EF4-FFF2-40B4-BE49-F238E27FC236}">
                <a16:creationId xmlns:a16="http://schemas.microsoft.com/office/drawing/2014/main" id="{CF4BD4BE-8165-DA38-9254-34C702867710}"/>
              </a:ext>
            </a:extLst>
          </p:cNvPr>
          <p:cNvSpPr txBox="1"/>
          <p:nvPr/>
        </p:nvSpPr>
        <p:spPr>
          <a:xfrm>
            <a:off x="-958303" y="356556"/>
            <a:ext cx="4572000" cy="400110"/>
          </a:xfrm>
          <a:prstGeom prst="rect">
            <a:avLst/>
          </a:prstGeom>
          <a:noFill/>
        </p:spPr>
        <p:txBody>
          <a:bodyPr wrap="square">
            <a:spAutoFit/>
          </a:bodyPr>
          <a:lstStyle/>
          <a:p>
            <a:pPr marL="0" lvl="0" indent="0" algn="ctr" rtl="0">
              <a:spcBef>
                <a:spcPts val="0"/>
              </a:spcBef>
              <a:spcAft>
                <a:spcPts val="0"/>
              </a:spcAft>
              <a:buNone/>
            </a:pPr>
            <a:r>
              <a:rPr lang="en" sz="2000" b="1" dirty="0">
                <a:solidFill>
                  <a:srgbClr val="FFEA7D"/>
                </a:solidFill>
                <a:latin typeface="Oswald" pitchFamily="2" charset="0"/>
              </a:rPr>
              <a:t>/01</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1132672"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Overview</a:t>
            </a:r>
          </a:p>
        </p:txBody>
      </p:sp>
      <p:sp>
        <p:nvSpPr>
          <p:cNvPr id="3" name="Google Shape;565;p35">
            <a:extLst>
              <a:ext uri="{FF2B5EF4-FFF2-40B4-BE49-F238E27FC236}">
                <a16:creationId xmlns:a16="http://schemas.microsoft.com/office/drawing/2014/main" id="{8005FF01-C0CC-0B50-9789-9BC904B07646}"/>
              </a:ext>
            </a:extLst>
          </p:cNvPr>
          <p:cNvSpPr/>
          <p:nvPr/>
        </p:nvSpPr>
        <p:spPr>
          <a:xfrm>
            <a:off x="1410708" y="1265630"/>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5" name="TextBox 4">
            <a:extLst>
              <a:ext uri="{FF2B5EF4-FFF2-40B4-BE49-F238E27FC236}">
                <a16:creationId xmlns:a16="http://schemas.microsoft.com/office/drawing/2014/main" id="{2D985636-C8D4-A17E-E558-E27EBABA748C}"/>
              </a:ext>
            </a:extLst>
          </p:cNvPr>
          <p:cNvSpPr txBox="1"/>
          <p:nvPr/>
        </p:nvSpPr>
        <p:spPr>
          <a:xfrm>
            <a:off x="1456427" y="1123476"/>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Definition</a:t>
            </a:r>
          </a:p>
        </p:txBody>
      </p:sp>
      <p:sp>
        <p:nvSpPr>
          <p:cNvPr id="10" name="Google Shape;565;p35">
            <a:extLst>
              <a:ext uri="{FF2B5EF4-FFF2-40B4-BE49-F238E27FC236}">
                <a16:creationId xmlns:a16="http://schemas.microsoft.com/office/drawing/2014/main" id="{7CDEE169-E1DA-2E61-81CF-6F6070327AED}"/>
              </a:ext>
            </a:extLst>
          </p:cNvPr>
          <p:cNvSpPr/>
          <p:nvPr/>
        </p:nvSpPr>
        <p:spPr>
          <a:xfrm rot="5400000">
            <a:off x="1410606" y="1930278"/>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13" name="TextBox 12">
            <a:extLst>
              <a:ext uri="{FF2B5EF4-FFF2-40B4-BE49-F238E27FC236}">
                <a16:creationId xmlns:a16="http://schemas.microsoft.com/office/drawing/2014/main" id="{17888A43-1E19-9595-2E52-58B6A1BE00AA}"/>
              </a:ext>
            </a:extLst>
          </p:cNvPr>
          <p:cNvSpPr txBox="1"/>
          <p:nvPr/>
        </p:nvSpPr>
        <p:spPr>
          <a:xfrm>
            <a:off x="1456427" y="146333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Goal</a:t>
            </a:r>
          </a:p>
        </p:txBody>
      </p:sp>
      <p:sp>
        <p:nvSpPr>
          <p:cNvPr id="14" name="TextBox 13">
            <a:extLst>
              <a:ext uri="{FF2B5EF4-FFF2-40B4-BE49-F238E27FC236}">
                <a16:creationId xmlns:a16="http://schemas.microsoft.com/office/drawing/2014/main" id="{2FEC9DDB-D4DD-3750-B323-2DEA496F1CD3}"/>
              </a:ext>
            </a:extLst>
          </p:cNvPr>
          <p:cNvSpPr txBox="1"/>
          <p:nvPr/>
        </p:nvSpPr>
        <p:spPr>
          <a:xfrm>
            <a:off x="1772513" y="2145408"/>
            <a:ext cx="6567327" cy="1372683"/>
          </a:xfrm>
          <a:prstGeom prst="rect">
            <a:avLst/>
          </a:prstGeom>
          <a:noFill/>
        </p:spPr>
        <p:txBody>
          <a:bodyPr wrap="square">
            <a:spAutoFit/>
          </a:bodyPr>
          <a:lstStyle/>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ID3(Iterative Dichotomiser 3) leverages entropy and information gain as metrics to evaluate candidate splits.</a:t>
            </a:r>
          </a:p>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C4.5 use information gain or gain ratios to evaluate split points within the decision trees. C4.5 is an extension of ID3 Algorithm.</a:t>
            </a:r>
          </a:p>
          <a:p>
            <a:pPr marL="171450" lvl="0" indent="-171450" defTabSz="914400">
              <a:spcBef>
                <a:spcPct val="20000"/>
              </a:spcBef>
              <a:buFont typeface="Arial" panose="020B0604020202020204" pitchFamily="34" charset="0"/>
              <a:buChar char="•"/>
              <a:defRPr/>
            </a:pPr>
            <a:r>
              <a:rPr lang="en-US" sz="1300" dirty="0">
                <a:solidFill>
                  <a:schemeClr val="bg1"/>
                </a:solidFill>
                <a:latin typeface="SVN-Calling Code" panose="020B0509020202020204" pitchFamily="49" charset="0"/>
              </a:rPr>
              <a:t>CART (classification and regression trees) utilizes Gini impurity to identify the ideal attribute to split on.</a:t>
            </a:r>
          </a:p>
        </p:txBody>
      </p:sp>
      <p:sp>
        <p:nvSpPr>
          <p:cNvPr id="16" name="Google Shape;565;p35">
            <a:extLst>
              <a:ext uri="{FF2B5EF4-FFF2-40B4-BE49-F238E27FC236}">
                <a16:creationId xmlns:a16="http://schemas.microsoft.com/office/drawing/2014/main" id="{BD42FE74-AC6D-F88F-62C4-9E4664784619}"/>
              </a:ext>
            </a:extLst>
          </p:cNvPr>
          <p:cNvSpPr/>
          <p:nvPr/>
        </p:nvSpPr>
        <p:spPr>
          <a:xfrm>
            <a:off x="1410708" y="1615321"/>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19" name="TextBox 18">
            <a:extLst>
              <a:ext uri="{FF2B5EF4-FFF2-40B4-BE49-F238E27FC236}">
                <a16:creationId xmlns:a16="http://schemas.microsoft.com/office/drawing/2014/main" id="{CA882989-85F5-0570-0FEC-229FFA64004A}"/>
              </a:ext>
            </a:extLst>
          </p:cNvPr>
          <p:cNvSpPr txBox="1"/>
          <p:nvPr/>
        </p:nvSpPr>
        <p:spPr>
          <a:xfrm>
            <a:off x="1456427" y="1784708"/>
            <a:ext cx="5050394"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tabLst/>
              <a:defRPr/>
            </a:pPr>
            <a:r>
              <a:rPr kumimoji="0" lang="en-US" sz="2000" b="1" i="0" u="none" strike="noStrike" kern="1200" cap="none" spc="0" normalizeH="0" baseline="0" noProof="0" dirty="0">
                <a:ln>
                  <a:noFill/>
                </a:ln>
                <a:solidFill>
                  <a:schemeClr val="bg1"/>
                </a:solidFill>
                <a:effectLst/>
                <a:uLnTx/>
                <a:uFillTx/>
                <a:latin typeface="SVN-Calling Code" panose="020B0509020202020204" pitchFamily="49" charset="0"/>
                <a:ea typeface="+mn-ea"/>
                <a:cs typeface="+mn-cs"/>
              </a:rPr>
              <a:t>Algorithm</a:t>
            </a:r>
          </a:p>
        </p:txBody>
      </p:sp>
      <p:sp>
        <p:nvSpPr>
          <p:cNvPr id="20" name="Google Shape;603;p37">
            <a:extLst>
              <a:ext uri="{FF2B5EF4-FFF2-40B4-BE49-F238E27FC236}">
                <a16:creationId xmlns:a16="http://schemas.microsoft.com/office/drawing/2014/main" id="{BFBCFEBD-A879-EB0B-10AB-135E35AC9161}"/>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
        <p:nvSpPr>
          <p:cNvPr id="21" name="Google Shape;602;p37">
            <a:hlinkClick r:id="rId4" action="ppaction://hlinksldjump"/>
            <a:extLst>
              <a:ext uri="{FF2B5EF4-FFF2-40B4-BE49-F238E27FC236}">
                <a16:creationId xmlns:a16="http://schemas.microsoft.com/office/drawing/2014/main" id="{5191557A-282B-E1BF-DA91-5FBFEDC902A7}"/>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Tree>
    <p:extLst>
      <p:ext uri="{BB962C8B-B14F-4D97-AF65-F5344CB8AC3E}">
        <p14:creationId xmlns:p14="http://schemas.microsoft.com/office/powerpoint/2010/main" val="2557838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1000"/>
                                        <p:tgtEl>
                                          <p:spTgt spid="14">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wipe(left)">
                                      <p:cBhvr>
                                        <p:cTn id="11" dur="1000"/>
                                        <p:tgtEl>
                                          <p:spTgt spid="14">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wipe(left)">
                                      <p:cBhvr>
                                        <p:cTn id="15" dur="10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11" name="TextBox 10">
            <a:extLst>
              <a:ext uri="{FF2B5EF4-FFF2-40B4-BE49-F238E27FC236}">
                <a16:creationId xmlns:a16="http://schemas.microsoft.com/office/drawing/2014/main" id="{CF4BD4BE-8165-DA38-9254-34C702867710}"/>
              </a:ext>
            </a:extLst>
          </p:cNvPr>
          <p:cNvSpPr txBox="1"/>
          <p:nvPr/>
        </p:nvSpPr>
        <p:spPr>
          <a:xfrm>
            <a:off x="1022898" y="356556"/>
            <a:ext cx="4572000" cy="400110"/>
          </a:xfrm>
          <a:prstGeom prst="rect">
            <a:avLst/>
          </a:prstGeom>
          <a:noFill/>
        </p:spPr>
        <p:txBody>
          <a:bodyPr wrap="square">
            <a:spAutoFit/>
          </a:bodyPr>
          <a:lstStyle/>
          <a:p>
            <a:pPr marL="0" lvl="0" indent="0" rtl="0">
              <a:spcBef>
                <a:spcPts val="0"/>
              </a:spcBef>
              <a:spcAft>
                <a:spcPts val="0"/>
              </a:spcAft>
              <a:buNone/>
            </a:pPr>
            <a:r>
              <a:rPr lang="en" sz="2000" b="1" dirty="0">
                <a:solidFill>
                  <a:srgbClr val="FFEA7D"/>
                </a:solidFill>
                <a:latin typeface="Oswald" pitchFamily="2" charset="0"/>
              </a:rPr>
              <a:t>/02</a:t>
            </a:r>
          </a:p>
        </p:txBody>
      </p:sp>
      <p:sp>
        <p:nvSpPr>
          <p:cNvPr id="12" name="Google Shape;603;p37">
            <a:extLst>
              <a:ext uri="{FF2B5EF4-FFF2-40B4-BE49-F238E27FC236}">
                <a16:creationId xmlns:a16="http://schemas.microsoft.com/office/drawing/2014/main" id="{C6FD8B0F-E30B-0B3D-38E2-875BD544AA56}"/>
              </a:ext>
            </a:extLst>
          </p:cNvPr>
          <p:cNvSpPr txBox="1">
            <a:spLocks/>
          </p:cNvSpPr>
          <p:nvPr/>
        </p:nvSpPr>
        <p:spPr>
          <a:xfrm>
            <a:off x="1501786" y="253246"/>
            <a:ext cx="2473314" cy="630073"/>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000" dirty="0">
                <a:solidFill>
                  <a:schemeClr val="bg1">
                    <a:lumMod val="85000"/>
                  </a:schemeClr>
                </a:solidFill>
                <a:latin typeface="Oswald" pitchFamily="2" charset="0"/>
                <a:cs typeface="Times New Roman" panose="02020603050405020304" pitchFamily="18" charset="0"/>
              </a:rPr>
              <a:t>Building a Decision Tree </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p:sp>
        <p:nvSpPr>
          <p:cNvPr id="13" name="Freeform: Shape 12">
            <a:extLst>
              <a:ext uri="{FF2B5EF4-FFF2-40B4-BE49-F238E27FC236}">
                <a16:creationId xmlns:a16="http://schemas.microsoft.com/office/drawing/2014/main" id="{A649676F-B08C-192E-2783-8D769CA99F76}"/>
              </a:ext>
            </a:extLst>
          </p:cNvPr>
          <p:cNvSpPr/>
          <p:nvPr/>
        </p:nvSpPr>
        <p:spPr>
          <a:xfrm>
            <a:off x="4051601" y="756666"/>
            <a:ext cx="4374595" cy="3630169"/>
          </a:xfrm>
          <a:custGeom>
            <a:avLst/>
            <a:gdLst>
              <a:gd name="connsiteX0" fmla="*/ 2463942 w 7749916"/>
              <a:gd name="connsiteY0" fmla="*/ 0 h 3630169"/>
              <a:gd name="connsiteX1" fmla="*/ 7608412 w 7749916"/>
              <a:gd name="connsiteY1" fmla="*/ 0 h 3630169"/>
              <a:gd name="connsiteX2" fmla="*/ 7749916 w 7749916"/>
              <a:gd name="connsiteY2" fmla="*/ 141504 h 3630169"/>
              <a:gd name="connsiteX3" fmla="*/ 7749916 w 7749916"/>
              <a:gd name="connsiteY3" fmla="*/ 3488664 h 3630169"/>
              <a:gd name="connsiteX4" fmla="*/ 7608412 w 7749916"/>
              <a:gd name="connsiteY4" fmla="*/ 3630168 h 3630169"/>
              <a:gd name="connsiteX5" fmla="*/ 4497566 w 7749916"/>
              <a:gd name="connsiteY5" fmla="*/ 3630168 h 3630169"/>
              <a:gd name="connsiteX6" fmla="*/ 4497566 w 7749916"/>
              <a:gd name="connsiteY6" fmla="*/ 3630169 h 3630169"/>
              <a:gd name="connsiteX7" fmla="*/ 0 w 7749916"/>
              <a:gd name="connsiteY7" fmla="*/ 3630169 h 3630169"/>
              <a:gd name="connsiteX8" fmla="*/ 0 w 7749916"/>
              <a:gd name="connsiteY8" fmla="*/ 1 h 3630169"/>
              <a:gd name="connsiteX9" fmla="*/ 2463937 w 7749916"/>
              <a:gd name="connsiteY9" fmla="*/ 1 h 363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9916" h="3630169">
                <a:moveTo>
                  <a:pt x="2463942" y="0"/>
                </a:moveTo>
                <a:lnTo>
                  <a:pt x="7608412" y="0"/>
                </a:lnTo>
                <a:cubicBezTo>
                  <a:pt x="7686563" y="0"/>
                  <a:pt x="7749916" y="63353"/>
                  <a:pt x="7749916" y="141504"/>
                </a:cubicBezTo>
                <a:lnTo>
                  <a:pt x="7749916" y="3488664"/>
                </a:lnTo>
                <a:cubicBezTo>
                  <a:pt x="7749916" y="3566815"/>
                  <a:pt x="7686563" y="3630168"/>
                  <a:pt x="7608412" y="3630168"/>
                </a:cubicBezTo>
                <a:lnTo>
                  <a:pt x="4497566" y="3630168"/>
                </a:lnTo>
                <a:lnTo>
                  <a:pt x="4497566" y="3630169"/>
                </a:lnTo>
                <a:lnTo>
                  <a:pt x="0" y="3630169"/>
                </a:lnTo>
                <a:lnTo>
                  <a:pt x="0" y="1"/>
                </a:lnTo>
                <a:lnTo>
                  <a:pt x="2463937" y="1"/>
                </a:lnTo>
                <a:close/>
              </a:path>
            </a:pathLst>
          </a:cu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790FC00F-BC51-AF9A-C30A-0191D225BDC9}"/>
              </a:ext>
            </a:extLst>
          </p:cNvPr>
          <p:cNvSpPr txBox="1"/>
          <p:nvPr/>
        </p:nvSpPr>
        <p:spPr>
          <a:xfrm>
            <a:off x="932658" y="1156776"/>
            <a:ext cx="3042442" cy="1169551"/>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solidFill>
                <a:latin typeface="SVN-Calling Code" panose="020B0509020202020204" pitchFamily="49" charset="0"/>
              </a:rPr>
              <a:t>Decision Tree consists of many nodes and branches, so we need to choose the right attribute at each node.</a:t>
            </a:r>
          </a:p>
        </p:txBody>
      </p:sp>
      <p:sp>
        <p:nvSpPr>
          <p:cNvPr id="26" name="Google Shape;565;p35">
            <a:extLst>
              <a:ext uri="{FF2B5EF4-FFF2-40B4-BE49-F238E27FC236}">
                <a16:creationId xmlns:a16="http://schemas.microsoft.com/office/drawing/2014/main" id="{692E94CF-6896-066F-38E7-609E7F8C2012}"/>
              </a:ext>
            </a:extLst>
          </p:cNvPr>
          <p:cNvSpPr/>
          <p:nvPr/>
        </p:nvSpPr>
        <p:spPr>
          <a:xfrm>
            <a:off x="1462182" y="2512923"/>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7" name="TextBox 26">
            <a:extLst>
              <a:ext uri="{FF2B5EF4-FFF2-40B4-BE49-F238E27FC236}">
                <a16:creationId xmlns:a16="http://schemas.microsoft.com/office/drawing/2014/main" id="{CE7F3425-0CEE-7694-2862-5A343DE7E412}"/>
              </a:ext>
            </a:extLst>
          </p:cNvPr>
          <p:cNvSpPr txBox="1"/>
          <p:nvPr/>
        </p:nvSpPr>
        <p:spPr>
          <a:xfrm>
            <a:off x="1526404" y="2409241"/>
            <a:ext cx="5050394" cy="323165"/>
          </a:xfrm>
          <a:prstGeom prst="rect">
            <a:avLst/>
          </a:prstGeom>
          <a:noFill/>
        </p:spPr>
        <p:txBody>
          <a:bodyPr wrap="square">
            <a:spAutoFit/>
          </a:bodyPr>
          <a:lstStyle/>
          <a:p>
            <a:pPr lvl="0" defTabSz="914400">
              <a:spcBef>
                <a:spcPct val="20000"/>
              </a:spcBef>
              <a:defRPr/>
            </a:pPr>
            <a:r>
              <a:rPr lang="en-US" sz="1500" b="1" dirty="0">
                <a:solidFill>
                  <a:schemeClr val="bg1"/>
                </a:solidFill>
                <a:latin typeface="SVN-Calling Code" panose="020B0509020202020204" pitchFamily="49" charset="0"/>
              </a:rPr>
              <a:t>Information Gain</a:t>
            </a:r>
          </a:p>
        </p:txBody>
      </p:sp>
      <p:sp>
        <p:nvSpPr>
          <p:cNvPr id="28" name="Google Shape;565;p35">
            <a:extLst>
              <a:ext uri="{FF2B5EF4-FFF2-40B4-BE49-F238E27FC236}">
                <a16:creationId xmlns:a16="http://schemas.microsoft.com/office/drawing/2014/main" id="{5A1C4AC6-5E18-94AF-AE73-9E8E28BD93B7}"/>
              </a:ext>
            </a:extLst>
          </p:cNvPr>
          <p:cNvSpPr/>
          <p:nvPr/>
        </p:nvSpPr>
        <p:spPr>
          <a:xfrm>
            <a:off x="1462182" y="2801657"/>
            <a:ext cx="45719" cy="115803"/>
          </a:xfrm>
          <a:custGeom>
            <a:avLst/>
            <a:gdLst/>
            <a:ahLst/>
            <a:cxnLst/>
            <a:rect l="l" t="t" r="r" b="b"/>
            <a:pathLst>
              <a:path w="5478" h="10895" extrusionOk="0">
                <a:moveTo>
                  <a:pt x="74" y="0"/>
                </a:moveTo>
                <a:lnTo>
                  <a:pt x="5478" y="5404"/>
                </a:lnTo>
                <a:lnTo>
                  <a:pt x="0" y="10895"/>
                </a:lnTo>
              </a:path>
            </a:pathLst>
          </a:custGeom>
          <a:noFill/>
          <a:ln w="12700" cap="flat" cmpd="sng">
            <a:solidFill>
              <a:schemeClr val="bg1"/>
            </a:solidFill>
            <a:prstDash val="solid"/>
            <a:round/>
            <a:headEnd type="none" w="med" len="med"/>
            <a:tailEnd type="none" w="med" len="med"/>
          </a:ln>
        </p:spPr>
        <p:txBody>
          <a:bodyPr/>
          <a:lstStyle/>
          <a:p>
            <a:endParaRPr lang="en-US"/>
          </a:p>
        </p:txBody>
      </p:sp>
      <p:sp>
        <p:nvSpPr>
          <p:cNvPr id="29" name="TextBox 28">
            <a:extLst>
              <a:ext uri="{FF2B5EF4-FFF2-40B4-BE49-F238E27FC236}">
                <a16:creationId xmlns:a16="http://schemas.microsoft.com/office/drawing/2014/main" id="{8BC5E3B5-C788-2D9B-5D3A-613805EF7613}"/>
              </a:ext>
            </a:extLst>
          </p:cNvPr>
          <p:cNvSpPr txBox="1"/>
          <p:nvPr/>
        </p:nvSpPr>
        <p:spPr>
          <a:xfrm>
            <a:off x="1526404" y="2697975"/>
            <a:ext cx="5050394" cy="323165"/>
          </a:xfrm>
          <a:prstGeom prst="rect">
            <a:avLst/>
          </a:prstGeom>
          <a:noFill/>
        </p:spPr>
        <p:txBody>
          <a:bodyPr wrap="square">
            <a:spAutoFit/>
          </a:bodyPr>
          <a:lstStyle/>
          <a:p>
            <a:pPr lvl="0" defTabSz="914400">
              <a:spcBef>
                <a:spcPct val="20000"/>
              </a:spcBef>
              <a:defRPr/>
            </a:pPr>
            <a:r>
              <a:rPr lang="en-US" sz="1500" b="1" dirty="0">
                <a:solidFill>
                  <a:schemeClr val="bg1"/>
                </a:solidFill>
                <a:latin typeface="SVN-Calling Code" panose="020B0509020202020204" pitchFamily="49" charset="0"/>
              </a:rPr>
              <a:t>Gini Impurity</a:t>
            </a:r>
          </a:p>
        </p:txBody>
      </p:sp>
    </p:spTree>
    <p:extLst>
      <p:ext uri="{BB962C8B-B14F-4D97-AF65-F5344CB8AC3E}">
        <p14:creationId xmlns:p14="http://schemas.microsoft.com/office/powerpoint/2010/main" val="1369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75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1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9" grpId="0"/>
      <p:bldP spid="26" grpId="0" animBg="1"/>
      <p:bldP spid="27" grpId="0"/>
      <p:bldP spid="28" grpId="0" animBg="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EC36D04-B7C1-8878-07B5-409F9A0B3099}"/>
              </a:ext>
            </a:extLst>
          </p:cNvPr>
          <p:cNvSpPr>
            <a:spLocks noGrp="1" noRot="1" noMove="1" noResize="1" noEditPoints="1" noAdjustHandles="1" noChangeArrowheads="1" noChangeShapeType="1"/>
          </p:cNvSpPr>
          <p:nvPr/>
        </p:nvSpPr>
        <p:spPr>
          <a:xfrm>
            <a:off x="717804" y="756666"/>
            <a:ext cx="7708392" cy="3630168"/>
          </a:xfrm>
          <a:prstGeom prst="roundRect">
            <a:avLst>
              <a:gd name="adj" fmla="val 3576"/>
            </a:avLst>
          </a:prstGeom>
          <a:solidFill>
            <a:srgbClr val="2928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9"/>
          </a:p>
        </p:txBody>
      </p:sp>
      <p:pic>
        <p:nvPicPr>
          <p:cNvPr id="18" name="Picture 17">
            <a:extLst>
              <a:ext uri="{FF2B5EF4-FFF2-40B4-BE49-F238E27FC236}">
                <a16:creationId xmlns:a16="http://schemas.microsoft.com/office/drawing/2014/main" id="{86CB221D-2D82-3593-7103-C7515DEA7576}"/>
              </a:ext>
            </a:extLst>
          </p:cNvPr>
          <p:cNvPicPr>
            <a:picLocks noChangeAspect="1"/>
          </p:cNvPicPr>
          <p:nvPr/>
        </p:nvPicPr>
        <p:blipFill>
          <a:blip r:embed="rId3"/>
          <a:stretch>
            <a:fillRect/>
          </a:stretch>
        </p:blipFill>
        <p:spPr>
          <a:xfrm>
            <a:off x="279900" y="3893015"/>
            <a:ext cx="176799" cy="987638"/>
          </a:xfrm>
          <a:prstGeom prst="rect">
            <a:avLst/>
          </a:prstGeom>
        </p:spPr>
      </p:pic>
      <p:sp>
        <p:nvSpPr>
          <p:cNvPr id="34" name="Google Shape;382;p38">
            <a:extLst>
              <a:ext uri="{FF2B5EF4-FFF2-40B4-BE49-F238E27FC236}">
                <a16:creationId xmlns:a16="http://schemas.microsoft.com/office/drawing/2014/main" id="{B4749A70-194E-A7D3-432B-0209295E954E}"/>
              </a:ext>
            </a:extLst>
          </p:cNvPr>
          <p:cNvSpPr/>
          <p:nvPr/>
        </p:nvSpPr>
        <p:spPr>
          <a:xfrm>
            <a:off x="8426196" y="179293"/>
            <a:ext cx="137160" cy="137160"/>
          </a:xfrm>
          <a:prstGeom prst="ellipse">
            <a:avLst/>
          </a:prstGeom>
          <a:solidFill>
            <a:srgbClr val="EC7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2;p38">
            <a:extLst>
              <a:ext uri="{FF2B5EF4-FFF2-40B4-BE49-F238E27FC236}">
                <a16:creationId xmlns:a16="http://schemas.microsoft.com/office/drawing/2014/main" id="{3D25106A-5A13-315D-1D57-53F32BAF25E9}"/>
              </a:ext>
            </a:extLst>
          </p:cNvPr>
          <p:cNvSpPr/>
          <p:nvPr/>
        </p:nvSpPr>
        <p:spPr>
          <a:xfrm>
            <a:off x="8606536" y="179293"/>
            <a:ext cx="137160" cy="137160"/>
          </a:xfrm>
          <a:prstGeom prst="ellipse">
            <a:avLst/>
          </a:pr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2;p38">
            <a:extLst>
              <a:ext uri="{FF2B5EF4-FFF2-40B4-BE49-F238E27FC236}">
                <a16:creationId xmlns:a16="http://schemas.microsoft.com/office/drawing/2014/main" id="{F867B755-0043-11A3-7132-99CB590108FD}"/>
              </a:ext>
            </a:extLst>
          </p:cNvPr>
          <p:cNvSpPr/>
          <p:nvPr/>
        </p:nvSpPr>
        <p:spPr>
          <a:xfrm>
            <a:off x="8786876" y="179293"/>
            <a:ext cx="137160" cy="137160"/>
          </a:xfrm>
          <a:prstGeom prst="ellipse">
            <a:avLst/>
          </a:prstGeom>
          <a:solidFill>
            <a:srgbClr val="94E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2;p37">
            <a:hlinkClick r:id="rId4" action="ppaction://hlinksldjump"/>
            <a:extLst>
              <a:ext uri="{FF2B5EF4-FFF2-40B4-BE49-F238E27FC236}">
                <a16:creationId xmlns:a16="http://schemas.microsoft.com/office/drawing/2014/main" id="{A71CB4DA-541C-EF19-D43D-3D09B0F0E29B}"/>
              </a:ext>
            </a:extLst>
          </p:cNvPr>
          <p:cNvSpPr txBox="1">
            <a:spLocks/>
          </p:cNvSpPr>
          <p:nvPr/>
        </p:nvSpPr>
        <p:spPr>
          <a:xfrm>
            <a:off x="8331000" y="4722400"/>
            <a:ext cx="1066200" cy="316506"/>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bg1"/>
                </a:solidFill>
                <a:latin typeface="Oswald ExtraLight" pitchFamily="2" charset="0"/>
                <a:ea typeface="Oswald"/>
                <a:cs typeface="Oswald"/>
                <a:sym typeface="Oswald"/>
              </a:rPr>
              <a:t>SQUAD 15</a:t>
            </a:r>
          </a:p>
        </p:txBody>
      </p:sp>
      <p:sp>
        <p:nvSpPr>
          <p:cNvPr id="25" name="Google Shape;603;p37">
            <a:extLst>
              <a:ext uri="{FF2B5EF4-FFF2-40B4-BE49-F238E27FC236}">
                <a16:creationId xmlns:a16="http://schemas.microsoft.com/office/drawing/2014/main" id="{A423E8F0-D13B-E763-D2AC-772B4584A13D}"/>
              </a:ext>
            </a:extLst>
          </p:cNvPr>
          <p:cNvSpPr txBox="1">
            <a:spLocks/>
          </p:cNvSpPr>
          <p:nvPr/>
        </p:nvSpPr>
        <p:spPr>
          <a:xfrm>
            <a:off x="279900" y="220675"/>
            <a:ext cx="1558295" cy="617952"/>
          </a:xfrm>
          <a:prstGeom prst="rect">
            <a:avLst/>
          </a:prstGeom>
        </p:spPr>
        <p:txBody>
          <a:bodyPr spcFirstLastPara="1" vert="horz" wrap="square" lIns="91425" tIns="91425" rIns="91425" bIns="91425" rtlCol="0" anchor="ctr"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2800" dirty="0">
                <a:solidFill>
                  <a:schemeClr val="bg1">
                    <a:lumMod val="85000"/>
                  </a:schemeClr>
                </a:solidFill>
                <a:latin typeface="Oswald" pitchFamily="2" charset="0"/>
                <a:cs typeface="Times New Roman" panose="02020603050405020304" pitchFamily="18" charset="0"/>
              </a:rPr>
              <a:t>/Tree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E42183D-E792-CF9B-C0F6-FEA8E71162C6}"/>
                  </a:ext>
                </a:extLst>
              </p:cNvPr>
              <p:cNvSpPr txBox="1"/>
              <p:nvPr/>
            </p:nvSpPr>
            <p:spPr>
              <a:xfrm>
                <a:off x="3322293" y="1993263"/>
                <a:ext cx="3244762" cy="421910"/>
              </a:xfrm>
              <a:prstGeom prst="rect">
                <a:avLst/>
              </a:prstGeom>
              <a:noFill/>
            </p:spPr>
            <p:txBody>
              <a:bodyPr wrap="square">
                <a:spAutoFit/>
              </a:bodyPr>
              <a:lstStyle/>
              <a:p>
                <a14:m>
                  <m:oMath xmlns:m="http://schemas.openxmlformats.org/officeDocument/2006/math">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𝐻</m:t>
                    </m:r>
                    <m:d>
                      <m:dPr>
                        <m:ctrlPr>
                          <a:rPr lang="en-US"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𝑇</m:t>
                        </m:r>
                      </m:e>
                    </m:d>
                  </m:oMath>
                </a14:m>
                <a:r>
                  <a:rPr lang="en-US" dirty="0">
                    <a:solidFill>
                      <a:schemeClr val="accent6">
                        <a:lumMod val="60000"/>
                        <a:lumOff val="40000"/>
                      </a:schemeClr>
                    </a:solidFill>
                  </a:rPr>
                  <a:t> = -</a:t>
                </a:r>
                <a14:m>
                  <m:oMath xmlns:m="http://schemas.openxmlformats.org/officeDocument/2006/math">
                    <m:nary>
                      <m:naryPr>
                        <m:chr m:val="∑"/>
                        <m:ctrlPr>
                          <a:rPr lang="en-US" i="1">
                            <a:solidFill>
                              <a:schemeClr val="accent6">
                                <a:lumMod val="60000"/>
                                <a:lumOff val="40000"/>
                              </a:schemeClr>
                            </a:solidFill>
                            <a:latin typeface="Cambria Math" panose="02040503050406030204" pitchFamily="18" charset="0"/>
                          </a:rPr>
                        </m:ctrlPr>
                      </m:naryPr>
                      <m:sub>
                        <m:r>
                          <m:rPr>
                            <m:brk m:alnAt="23"/>
                          </m:rPr>
                          <a:rPr lang="en-US" i="1">
                            <a:solidFill>
                              <a:schemeClr val="accent6">
                                <a:lumMod val="60000"/>
                                <a:lumOff val="40000"/>
                              </a:schemeClr>
                            </a:solidFill>
                            <a:latin typeface="Cambria Math" panose="02040503050406030204" pitchFamily="18" charset="0"/>
                          </a:rPr>
                          <m:t>𝑖</m:t>
                        </m:r>
                        <m:r>
                          <a:rPr lang="en-US" i="1">
                            <a:solidFill>
                              <a:schemeClr val="accent6">
                                <a:lumMod val="60000"/>
                                <a:lumOff val="40000"/>
                              </a:schemeClr>
                            </a:solidFill>
                            <a:latin typeface="Cambria Math" panose="02040503050406030204" pitchFamily="18" charset="0"/>
                          </a:rPr>
                          <m:t>=1</m:t>
                        </m:r>
                      </m:sub>
                      <m:sup>
                        <m:r>
                          <a:rPr lang="en-US" i="1">
                            <a:solidFill>
                              <a:schemeClr val="accent6">
                                <a:lumMod val="60000"/>
                                <a:lumOff val="40000"/>
                              </a:schemeClr>
                            </a:solidFill>
                            <a:latin typeface="Cambria Math" panose="02040503050406030204" pitchFamily="18" charset="0"/>
                          </a:rPr>
                          <m:t>𝐽</m:t>
                        </m:r>
                      </m:sup>
                      <m:e>
                        <m:sSub>
                          <m:sSubPr>
                            <m:ctrlPr>
                              <a:rPr lang="en-US" i="1">
                                <a:solidFill>
                                  <a:schemeClr val="accent6">
                                    <a:lumMod val="60000"/>
                                    <a:lumOff val="40000"/>
                                  </a:schemeClr>
                                </a:solidFill>
                                <a:latin typeface="Cambria Math" panose="02040503050406030204" pitchFamily="18" charset="0"/>
                              </a:rPr>
                            </m:ctrlPr>
                          </m:sSubPr>
                          <m:e>
                            <m:r>
                              <a:rPr lang="en-US" b="0" i="1" smtClean="0">
                                <a:solidFill>
                                  <a:schemeClr val="accent6">
                                    <a:lumMod val="60000"/>
                                    <a:lumOff val="40000"/>
                                  </a:schemeClr>
                                </a:solidFill>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𝑝</m:t>
                            </m:r>
                          </m:e>
                          <m:sub>
                            <m:r>
                              <a:rPr lang="en-US" i="1">
                                <a:solidFill>
                                  <a:schemeClr val="accent6">
                                    <a:lumMod val="60000"/>
                                    <a:lumOff val="40000"/>
                                  </a:schemeClr>
                                </a:solidFill>
                                <a:latin typeface="Cambria Math" panose="02040503050406030204" pitchFamily="18" charset="0"/>
                              </a:rPr>
                              <m:t>𝑖</m:t>
                            </m:r>
                          </m:sub>
                        </m:sSub>
                        <m:r>
                          <a:rPr lang="en-US" i="1" smtClean="0">
                            <a:solidFill>
                              <a:schemeClr val="accent6">
                                <a:lumMod val="60000"/>
                                <a:lumOff val="40000"/>
                              </a:schemeClr>
                            </a:solidFill>
                            <a:latin typeface="Cambria Math" panose="02040503050406030204" pitchFamily="18" charset="0"/>
                            <a:ea typeface="Cambria Math" panose="02040503050406030204" pitchFamily="18" charset="0"/>
                          </a:rPr>
                          <m:t>×</m:t>
                        </m:r>
                        <m:func>
                          <m:funcPr>
                            <m:ctrlPr>
                              <a:rPr lang="en-US" i="1" smtClean="0">
                                <a:solidFill>
                                  <a:schemeClr val="accent6">
                                    <a:lumMod val="60000"/>
                                    <a:lumOff val="40000"/>
                                  </a:schemeClr>
                                </a:solidFill>
                                <a:latin typeface="Cambria Math" panose="02040503050406030204" pitchFamily="18" charset="0"/>
                                <a:ea typeface="Cambria Math" panose="02040503050406030204" pitchFamily="18" charset="0"/>
                              </a:rPr>
                            </m:ctrlPr>
                          </m:funcPr>
                          <m:fName>
                            <m:sSub>
                              <m:sSubPr>
                                <m:ctrlPr>
                                  <a:rPr lang="en-US"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m:rPr>
                                    <m:sty m:val="p"/>
                                  </m:rPr>
                                  <a:rPr lang="en-US" i="0" smtClean="0">
                                    <a:solidFill>
                                      <a:schemeClr val="accent6">
                                        <a:lumMod val="60000"/>
                                        <a:lumOff val="40000"/>
                                      </a:schemeClr>
                                    </a:solidFill>
                                    <a:latin typeface="Cambria Math" panose="02040503050406030204" pitchFamily="18" charset="0"/>
                                    <a:ea typeface="Cambria Math" panose="02040503050406030204" pitchFamily="18" charset="0"/>
                                  </a:rPr>
                                  <m:t>log</m:t>
                                </m:r>
                              </m:e>
                              <m: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2</m:t>
                                </m:r>
                              </m:sub>
                            </m:sSub>
                          </m:fName>
                          <m:e>
                            <m:sSub>
                              <m:sSubPr>
                                <m:ctrlPr>
                                  <a:rPr lang="en-US"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𝑝</m:t>
                                </m:r>
                              </m:e>
                              <m: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𝑖</m:t>
                                </m:r>
                              </m:sub>
                            </m:sSub>
                            <m:r>
                              <a:rPr lang="en-US" b="0" i="1" smtClean="0">
                                <a:solidFill>
                                  <a:schemeClr val="accent6">
                                    <a:lumMod val="60000"/>
                                    <a:lumOff val="40000"/>
                                  </a:schemeClr>
                                </a:solidFill>
                                <a:latin typeface="Cambria Math" panose="02040503050406030204" pitchFamily="18" charset="0"/>
                                <a:ea typeface="Cambria Math" panose="02040503050406030204" pitchFamily="18" charset="0"/>
                              </a:rPr>
                              <m:t>)</m:t>
                            </m:r>
                          </m:e>
                        </m:func>
                      </m:e>
                    </m:nary>
                  </m:oMath>
                </a14:m>
                <a:endParaRPr lang="en-US" dirty="0">
                  <a:solidFill>
                    <a:schemeClr val="accent6">
                      <a:lumMod val="60000"/>
                      <a:lumOff val="40000"/>
                    </a:schemeClr>
                  </a:solidFill>
                </a:endParaRPr>
              </a:p>
            </p:txBody>
          </p:sp>
        </mc:Choice>
        <mc:Fallback xmlns="">
          <p:sp>
            <p:nvSpPr>
              <p:cNvPr id="3" name="TextBox 2">
                <a:extLst>
                  <a:ext uri="{FF2B5EF4-FFF2-40B4-BE49-F238E27FC236}">
                    <a16:creationId xmlns:a16="http://schemas.microsoft.com/office/drawing/2014/main" id="{AE42183D-E792-CF9B-C0F6-FEA8E71162C6}"/>
                  </a:ext>
                </a:extLst>
              </p:cNvPr>
              <p:cNvSpPr txBox="1">
                <a:spLocks noRot="1" noChangeAspect="1" noMove="1" noResize="1" noEditPoints="1" noAdjustHandles="1" noChangeArrowheads="1" noChangeShapeType="1" noTextEdit="1"/>
              </p:cNvSpPr>
              <p:nvPr/>
            </p:nvSpPr>
            <p:spPr>
              <a:xfrm>
                <a:off x="3322293" y="1993263"/>
                <a:ext cx="3244762" cy="421910"/>
              </a:xfrm>
              <a:prstGeom prst="rect">
                <a:avLst/>
              </a:prstGeom>
              <a:blipFill>
                <a:blip r:embed="rId5"/>
                <a:stretch>
                  <a:fillRect t="-95652" b="-16087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BA42F01-9060-CE7C-CA44-277D44EB8EAD}"/>
              </a:ext>
            </a:extLst>
          </p:cNvPr>
          <p:cNvSpPr txBox="1"/>
          <p:nvPr/>
        </p:nvSpPr>
        <p:spPr>
          <a:xfrm>
            <a:off x="1059047" y="1386739"/>
            <a:ext cx="6582993" cy="492443"/>
          </a:xfrm>
          <a:prstGeom prst="rect">
            <a:avLst/>
          </a:prstGeom>
          <a:noFill/>
        </p:spPr>
        <p:txBody>
          <a:bodyPr wrap="square">
            <a:spAutoFit/>
          </a:bodyPr>
          <a:lstStyle/>
          <a:p>
            <a:pPr marL="285750" indent="-285750">
              <a:buFont typeface="Arial" panose="020B0604020202020204" pitchFamily="34" charset="0"/>
              <a:buChar char="•"/>
            </a:pPr>
            <a:r>
              <a:rPr lang="en-US" sz="1300" dirty="0">
                <a:solidFill>
                  <a:schemeClr val="bg1"/>
                </a:solidFill>
                <a:latin typeface="SVN-Calling Code" panose="020B0509020202020204" pitchFamily="49" charset="0"/>
              </a:rPr>
              <a:t>Information gain is based on the concept of entropy and information content from information theory, where Entropy is defined as below: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B20A6E-474A-AD5C-2E19-A85EA45AC4B5}"/>
                  </a:ext>
                </a:extLst>
              </p:cNvPr>
              <p:cNvSpPr txBox="1"/>
              <p:nvPr/>
            </p:nvSpPr>
            <p:spPr>
              <a:xfrm>
                <a:off x="1059047" y="2449362"/>
                <a:ext cx="6218608" cy="692497"/>
              </a:xfrm>
              <a:prstGeom prst="rect">
                <a:avLst/>
              </a:prstGeom>
              <a:noFill/>
            </p:spPr>
            <p:txBody>
              <a:bodyPr wrap="square">
                <a:spAutoFit/>
              </a:bodyPr>
              <a:lstStyle/>
              <a:p>
                <a:pPr marL="285750" indent="-285750" algn="l">
                  <a:buFont typeface="Arial" panose="020B0604020202020204" pitchFamily="34" charset="0"/>
                  <a:buChar char="•"/>
                </a:pPr>
                <a:r>
                  <a:rPr lang="en-US" sz="1300" b="0" i="0" dirty="0">
                    <a:solidFill>
                      <a:schemeClr val="bg1"/>
                    </a:solidFill>
                    <a:effectLst/>
                    <a:latin typeface="SVN-Calling Code" panose="020B0509020202020204" pitchFamily="49" charset="0"/>
                  </a:rPr>
                  <a:t>Where:</a:t>
                </a:r>
              </a:p>
              <a:p>
                <a:pPr lvl="1">
                  <a:buClr>
                    <a:schemeClr val="bg1"/>
                  </a:buClr>
                </a:pPr>
                <a14:m>
                  <m:oMath xmlns:m="http://schemas.openxmlformats.org/officeDocument/2006/math">
                    <m:r>
                      <a:rPr lang="en-US" sz="1300" b="0" i="1" smtClean="0">
                        <a:solidFill>
                          <a:srgbClr val="A9D18E"/>
                        </a:solidFill>
                        <a:effectLst/>
                        <a:latin typeface="Cambria Math" panose="02040503050406030204" pitchFamily="18" charset="0"/>
                        <a:ea typeface="Cambria Math" panose="02040503050406030204" pitchFamily="18" charset="0"/>
                      </a:rPr>
                      <m:t>𝐽</m:t>
                    </m:r>
                    <m:r>
                      <a:rPr lang="en-US" sz="1300" b="0" i="1" smtClean="0">
                        <a:solidFill>
                          <a:srgbClr val="A9D18E"/>
                        </a:solidFill>
                        <a:effectLst/>
                        <a:latin typeface="Cambria Math" panose="02040503050406030204" pitchFamily="18" charset="0"/>
                        <a:ea typeface="Cambria Math" panose="02040503050406030204" pitchFamily="18" charset="0"/>
                      </a:rPr>
                      <m:t> </m:t>
                    </m:r>
                  </m:oMath>
                </a14:m>
                <a:r>
                  <a:rPr lang="en-US" sz="1300" dirty="0">
                    <a:solidFill>
                      <a:schemeClr val="bg1"/>
                    </a:solidFill>
                    <a:effectLst/>
                    <a:latin typeface="SVN-Calling Code" panose="020B0509020202020204" pitchFamily="49" charset="0"/>
                  </a:rPr>
                  <a:t>is the number of classes</a:t>
                </a:r>
                <a:r>
                  <a:rPr lang="en-US" sz="1300" dirty="0">
                    <a:effectLst/>
                  </a:rPr>
                  <a:t> </a:t>
                </a:r>
                <a:endParaRPr lang="en-US" sz="1300" b="0" i="1" dirty="0">
                  <a:solidFill>
                    <a:schemeClr val="accent6">
                      <a:lumMod val="60000"/>
                      <a:lumOff val="40000"/>
                    </a:schemeClr>
                  </a:solidFill>
                  <a:effectLst/>
                  <a:latin typeface="Cambria Math" panose="02040503050406030204" pitchFamily="18" charset="0"/>
                  <a:ea typeface="Cambria Math" panose="02040503050406030204" pitchFamily="18" charset="0"/>
                </a:endParaRPr>
              </a:p>
              <a:p>
                <a:pPr lvl="1">
                  <a:buClr>
                    <a:schemeClr val="bg1"/>
                  </a:buClr>
                </a:pPr>
                <a14:m>
                  <m:oMath xmlns:m="http://schemas.openxmlformats.org/officeDocument/2006/math">
                    <m:sSub>
                      <m:sSubPr>
                        <m:ctrlPr>
                          <a:rPr lang="en-US" sz="1300" b="0" i="1" smtClean="0">
                            <a:solidFill>
                              <a:srgbClr val="A9D18E"/>
                            </a:solidFill>
                            <a:effectLst/>
                            <a:latin typeface="Cambria Math" panose="02040503050406030204" pitchFamily="18" charset="0"/>
                            <a:ea typeface="Cambria Math" panose="02040503050406030204" pitchFamily="18" charset="0"/>
                          </a:rPr>
                        </m:ctrlPr>
                      </m:sSubPr>
                      <m:e>
                        <m:r>
                          <a:rPr lang="en-US" sz="1300" b="0" i="1" smtClean="0">
                            <a:solidFill>
                              <a:srgbClr val="A9D18E"/>
                            </a:solidFill>
                            <a:effectLst/>
                            <a:latin typeface="Cambria Math" panose="02040503050406030204" pitchFamily="18" charset="0"/>
                            <a:ea typeface="Cambria Math" panose="02040503050406030204" pitchFamily="18" charset="0"/>
                          </a:rPr>
                          <m:t>𝑝</m:t>
                        </m:r>
                      </m:e>
                      <m:sub>
                        <m:r>
                          <a:rPr lang="en-US" sz="1300" b="0" i="1" smtClean="0">
                            <a:solidFill>
                              <a:srgbClr val="A9D18E"/>
                            </a:solidFill>
                            <a:effectLst/>
                            <a:latin typeface="Cambria Math" panose="02040503050406030204" pitchFamily="18" charset="0"/>
                            <a:ea typeface="Cambria Math" panose="02040503050406030204" pitchFamily="18" charset="0"/>
                          </a:rPr>
                          <m:t>𝑖</m:t>
                        </m:r>
                      </m:sub>
                    </m:sSub>
                    <m:r>
                      <a:rPr lang="en-US" sz="1300" b="0" i="1" smtClean="0">
                        <a:solidFill>
                          <a:schemeClr val="bg1"/>
                        </a:solidFill>
                        <a:effectLst/>
                        <a:latin typeface="Cambria Math" panose="02040503050406030204" pitchFamily="18" charset="0"/>
                        <a:ea typeface="Cambria Math" panose="02040503050406030204" pitchFamily="18" charset="0"/>
                      </a:rPr>
                      <m:t> </m:t>
                    </m:r>
                  </m:oMath>
                </a14:m>
                <a:r>
                  <a:rPr lang="en-US" sz="1300" dirty="0">
                    <a:solidFill>
                      <a:schemeClr val="bg1"/>
                    </a:solidFill>
                    <a:effectLst/>
                    <a:latin typeface="SVN-Calling Code" panose="020B0509020202020204" pitchFamily="49" charset="0"/>
                  </a:rPr>
                  <a:t>is the probability of choosing an item with label </a:t>
                </a:r>
                <a14:m>
                  <m:oMath xmlns:m="http://schemas.openxmlformats.org/officeDocument/2006/math">
                    <m:r>
                      <a:rPr lang="en-US" sz="1300" i="1">
                        <a:solidFill>
                          <a:srgbClr val="A9D18E"/>
                        </a:solidFill>
                        <a:effectLst/>
                        <a:latin typeface="Cambria Math" panose="02040503050406030204" pitchFamily="18" charset="0"/>
                        <a:ea typeface="Cambria Math" panose="02040503050406030204" pitchFamily="18" charset="0"/>
                      </a:rPr>
                      <m:t>𝑖</m:t>
                    </m:r>
                  </m:oMath>
                </a14:m>
                <a:endParaRPr lang="en-US" sz="1300" b="0" i="0" dirty="0">
                  <a:solidFill>
                    <a:schemeClr val="bg1"/>
                  </a:solidFill>
                  <a:effectLst/>
                  <a:latin typeface="SVN-Calling Code" panose="020B0509020202020204" pitchFamily="49" charset="0"/>
                </a:endParaRPr>
              </a:p>
            </p:txBody>
          </p:sp>
        </mc:Choice>
        <mc:Fallback xmlns="">
          <p:sp>
            <p:nvSpPr>
              <p:cNvPr id="10" name="TextBox 9">
                <a:extLst>
                  <a:ext uri="{FF2B5EF4-FFF2-40B4-BE49-F238E27FC236}">
                    <a16:creationId xmlns:a16="http://schemas.microsoft.com/office/drawing/2014/main" id="{A8B20A6E-474A-AD5C-2E19-A85EA45AC4B5}"/>
                  </a:ext>
                </a:extLst>
              </p:cNvPr>
              <p:cNvSpPr txBox="1">
                <a:spLocks noRot="1" noChangeAspect="1" noMove="1" noResize="1" noEditPoints="1" noAdjustHandles="1" noChangeArrowheads="1" noChangeShapeType="1" noTextEdit="1"/>
              </p:cNvSpPr>
              <p:nvPr/>
            </p:nvSpPr>
            <p:spPr>
              <a:xfrm>
                <a:off x="1059047" y="2449362"/>
                <a:ext cx="6218608" cy="692497"/>
              </a:xfrm>
              <a:prstGeom prst="rect">
                <a:avLst/>
              </a:prstGeom>
              <a:blipFill>
                <a:blip r:embed="rId6"/>
                <a:stretch>
                  <a:fillRect l="-98" t="-885" b="-708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21AF282-B137-903B-9B34-5350609654CD}"/>
              </a:ext>
            </a:extLst>
          </p:cNvPr>
          <p:cNvSpPr txBox="1"/>
          <p:nvPr/>
        </p:nvSpPr>
        <p:spPr>
          <a:xfrm>
            <a:off x="1056765" y="356556"/>
            <a:ext cx="4572000" cy="400110"/>
          </a:xfrm>
          <a:prstGeom prst="rect">
            <a:avLst/>
          </a:prstGeom>
          <a:noFill/>
        </p:spPr>
        <p:txBody>
          <a:bodyPr wrap="square">
            <a:spAutoFit/>
          </a:bodyPr>
          <a:lstStyle/>
          <a:p>
            <a:pPr lvl="0"/>
            <a:r>
              <a:rPr lang="en-US" sz="2000" b="1" dirty="0">
                <a:solidFill>
                  <a:srgbClr val="FFEA7D"/>
                </a:solidFill>
                <a:latin typeface="Oswald" pitchFamily="2" charset="0"/>
              </a:rPr>
              <a:t>/Information Gain(ID3)</a:t>
            </a:r>
          </a:p>
        </p:txBody>
      </p:sp>
    </p:spTree>
    <p:extLst>
      <p:ext uri="{BB962C8B-B14F-4D97-AF65-F5344CB8AC3E}">
        <p14:creationId xmlns:p14="http://schemas.microsoft.com/office/powerpoint/2010/main" val="2677476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1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5FCAD16-2DD0-4CEC-ADC1-AA338593FFB2}">
  <we:reference id="wa104381411" version="2.4.5.0" store="en-US" storeType="OMEX"/>
  <we:alternateReferences>
    <we:reference id="wa104381411" version="2.4.5.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1886</TotalTime>
  <Words>2714</Words>
  <Application>Microsoft Office PowerPoint</Application>
  <PresentationFormat>On-screen Show (16:9)</PresentationFormat>
  <Paragraphs>494</Paragraphs>
  <Slides>48</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Calibri</vt:lpstr>
      <vt:lpstr>Calibri Light</vt:lpstr>
      <vt:lpstr>Cambria Math</vt:lpstr>
      <vt:lpstr>Fira Code</vt:lpstr>
      <vt:lpstr>Oswald</vt:lpstr>
      <vt:lpstr>Oswald ExtraLight</vt:lpstr>
      <vt:lpstr>Oswald SemiBold</vt:lpstr>
      <vt:lpstr>SVN-Calling Code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Duy Hoàng</dc:creator>
  <cp:lastModifiedBy>Nguyễn Duy Hoàng</cp:lastModifiedBy>
  <cp:revision>33</cp:revision>
  <dcterms:created xsi:type="dcterms:W3CDTF">2023-12-09T11:13:29Z</dcterms:created>
  <dcterms:modified xsi:type="dcterms:W3CDTF">2023-12-18T04:26:10Z</dcterms:modified>
</cp:coreProperties>
</file>